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33" r:id="rId46"/>
    <p:sldId id="334" r:id="rId47"/>
    <p:sldId id="335" r:id="rId48"/>
    <p:sldId id="336" r:id="rId49"/>
    <p:sldId id="337" r:id="rId50"/>
    <p:sldId id="338" r:id="rId51"/>
    <p:sldId id="339" r:id="rId52"/>
    <p:sldId id="340" r:id="rId53"/>
    <p:sldId id="341" r:id="rId54"/>
    <p:sldId id="342" r:id="rId55"/>
    <p:sldId id="343" r:id="rId56"/>
    <p:sldId id="344" r:id="rId57"/>
    <p:sldId id="345" r:id="rId58"/>
    <p:sldId id="346" r:id="rId59"/>
    <p:sldId id="347" r:id="rId60"/>
    <p:sldId id="348" r:id="rId61"/>
    <p:sldId id="349" r:id="rId62"/>
    <p:sldId id="350" r:id="rId63"/>
  </p:sldIdLst>
  <p:sldSz cx="9144000" cy="5143500" type="screen16x9"/>
  <p:notesSz cx="6858000" cy="9144000"/>
  <p:embeddedFontLst>
    <p:embeddedFont>
      <p:font typeface="Caveat" panose="020B0604020202020204" charset="0"/>
      <p:regular r:id="rId65"/>
      <p:bold r:id="rId66"/>
    </p:embeddedFont>
    <p:embeddedFont>
      <p:font typeface="Caveat SemiBold" panose="020B0604020202020204" charset="0"/>
      <p:regular r:id="rId67"/>
      <p:bold r:id="rId68"/>
    </p:embeddedFont>
    <p:embeddedFont>
      <p:font typeface="Georgia" panose="02040502050405020303" pitchFamily="18" charset="0"/>
      <p:regular r:id="rId69"/>
      <p:bold r:id="rId70"/>
      <p:italic r:id="rId71"/>
      <p:boldItalic r:id="rId72"/>
    </p:embeddedFont>
    <p:embeddedFont>
      <p:font typeface="Helvetica Neue" panose="020B0604020202020204" charset="0"/>
      <p:regular r:id="rId73"/>
      <p:bold r:id="rId74"/>
      <p:italic r:id="rId75"/>
      <p:boldItalic r:id="rId76"/>
    </p:embeddedFont>
    <p:embeddedFont>
      <p:font typeface="Maven Pro" panose="020B0604020202020204" charset="0"/>
      <p:regular r:id="rId77"/>
      <p:bold r:id="rId78"/>
    </p:embeddedFont>
    <p:embeddedFont>
      <p:font typeface="Maven Pro Medium" panose="020B0604020202020204" charset="0"/>
      <p:regular r:id="rId79"/>
      <p:bold r:id="rId80"/>
    </p:embeddedFont>
    <p:embeddedFont>
      <p:font typeface="Montserrat" panose="00000500000000000000" pitchFamily="2" charset="0"/>
      <p:regular r:id="rId81"/>
      <p:bold r:id="rId82"/>
      <p:italic r:id="rId83"/>
      <p:boldItalic r:id="rId84"/>
    </p:embeddedFont>
    <p:embeddedFont>
      <p:font typeface="Nunito" pitchFamily="2" charset="0"/>
      <p:regular r:id="rId85"/>
      <p:bold r:id="rId86"/>
      <p:italic r:id="rId87"/>
      <p:boldItalic r:id="rId88"/>
    </p:embeddedFont>
    <p:embeddedFont>
      <p:font typeface="Nunito Medium" panose="020B0604020202020204" charset="0"/>
      <p:regular r:id="rId89"/>
      <p:bold r:id="rId90"/>
      <p:italic r:id="rId91"/>
      <p:boldItalic r:id="rId92"/>
    </p:embeddedFont>
    <p:embeddedFont>
      <p:font typeface="Roboto" panose="02000000000000000000" pitchFamily="2"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pika Dey"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A0C990-5A31-4152-84B6-7E5E3A6E866E}">
  <a:tblStyle styleId="{CDA0C990-5A31-4152-84B6-7E5E3A6E866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462E7BD-D262-4F3E-9044-E2AFDF34922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870"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font" Target="fonts/font25.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3.xml"/><Relationship Id="rId90" Type="http://schemas.openxmlformats.org/officeDocument/2006/relationships/font" Target="fonts/font26.fntdata"/><Relationship Id="rId95" Type="http://schemas.openxmlformats.org/officeDocument/2006/relationships/font" Target="fonts/font31.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notesMaster" Target="notesMasters/notesMaster1.xml"/><Relationship Id="rId69" Type="http://schemas.openxmlformats.org/officeDocument/2006/relationships/font" Target="fonts/font5.fntdata"/><Relationship Id="rId80" Type="http://schemas.openxmlformats.org/officeDocument/2006/relationships/font" Target="fonts/font16.fntdata"/><Relationship Id="rId85" Type="http://schemas.openxmlformats.org/officeDocument/2006/relationships/font" Target="fonts/font21.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font" Target="fonts/font24.fntdata"/><Relationship Id="rId91" Type="http://schemas.openxmlformats.org/officeDocument/2006/relationships/font" Target="fonts/font27.fntdata"/><Relationship Id="rId96"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94" Type="http://schemas.openxmlformats.org/officeDocument/2006/relationships/font" Target="fonts/font30.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2.fntdata"/><Relationship Id="rId97"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font" Target="fonts/font7.fntdata"/><Relationship Id="rId92" Type="http://schemas.openxmlformats.org/officeDocument/2006/relationships/font" Target="fonts/font2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2.fntdata"/><Relationship Id="rId87" Type="http://schemas.openxmlformats.org/officeDocument/2006/relationships/font" Target="fonts/font23.fntdata"/><Relationship Id="rId61" Type="http://schemas.openxmlformats.org/officeDocument/2006/relationships/slide" Target="slides/slide59.xml"/><Relationship Id="rId82" Type="http://schemas.openxmlformats.org/officeDocument/2006/relationships/font" Target="fonts/font18.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3.fntdata"/><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8.fntdata"/><Relationship Id="rId93" Type="http://schemas.openxmlformats.org/officeDocument/2006/relationships/font" Target="fonts/font29.fntdata"/><Relationship Id="rId98" Type="http://schemas.openxmlformats.org/officeDocument/2006/relationships/presProps" Target="presProps.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b05e0ce95b_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b05e0ce95b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b87d30f23f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b87d30f23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b87d30f23f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b87d30f23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b87d30f23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b87d30f23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b87d30f23f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b87d30f23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b87d30f23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b87d30f23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b05e0ce95b_0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b05e0ce95b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b05e0ce95b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b05e0ce95b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b05e0ce95b_0_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b05e0ce95b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b05e0ce95b_0_4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b05e0ce95b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b3258b1f6e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b3258b1f6e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b05e0ce95b_0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b05e0ce95b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b05e0ce95b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b05e0ce95b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b05e0ce95b_0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b05e0ce95b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b05e0ce95b_0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b05e0ce95b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b05e0ce95b_0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b05e0ce95b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b05e0ce95b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b05e0ce95b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b05e0ce95b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1b05e0ce95b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1b05e0ce95b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1b05e0ce95b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1b05e0ce95b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1b05e0ce95b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b05e0ce95b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b05e0ce95b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b87d30f23f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b87d30f23f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1b05e0ce95b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1b05e0ce95b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1b05e0ce95b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1b05e0ce95b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b05e0ce95b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b05e0ce95b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b05e0ce95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b05e0ce95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1b05e0ce95b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1b05e0ce95b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b05e0ce95b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b05e0ce95b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1b05e0ce95b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1b05e0ce95b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b05e0ce95b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b05e0ce95b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1b05e0ce95b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1b05e0ce95b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1b05e0ce95b_0_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1b05e0ce95b_0_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b05e0ce95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b05e0ce95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b05e0ce95b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b05e0ce95b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1b05e0ce95b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1b05e0ce95b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b05e0ce95b_0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b05e0ce95b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b05e0ce95b_0_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b05e0ce95b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1b05e0ce95b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1b05e0ce95b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b05e0ce95b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b05e0ce95b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1b05e0ce95b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1b05e0ce95b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1b05e0ce95b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1b05e0ce95b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b05e0ce95b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b05e0ce95b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1b87d30f2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1b87d30f2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b05e0ce95b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b05e0ce95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1b87d30f23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1b87d30f23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1b87d30f23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1b87d30f23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1b87d30f23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1b87d30f23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1b87d30f23f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1b87d30f23f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b87d30f23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b87d30f23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1b87d30f23f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1b87d30f23f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b87d30f23f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b87d30f23f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1b87d30f23f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1b87d30f23f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b87d30f23f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1b87d30f23f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b87d30f23f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1b87d30f23f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b05e0ce95b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b05e0ce95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1b87d30f23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1b87d30f23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b5124aa765_0_101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3" name="Google Shape;1173;g1b5124aa765_0_10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b05e0ce95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b05e0ce9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b05e0ce95b_0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b05e0ce95b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b05e0ce95b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b05e0ce95b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5"/>
        <p:cNvGrpSpPr/>
        <p:nvPr/>
      </p:nvGrpSpPr>
      <p:grpSpPr>
        <a:xfrm>
          <a:off x="0" y="0"/>
          <a:ext cx="0" cy="0"/>
          <a:chOff x="0" y="0"/>
          <a:chExt cx="0" cy="0"/>
        </a:xfrm>
      </p:grpSpPr>
      <p:sp>
        <p:nvSpPr>
          <p:cNvPr id="286" name="Google Shape;286;p1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87" name="Google Shape;287;p15"/>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88" name="Google Shape;288;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89" name="Google Shape;289;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90" name="Google Shape;290;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1"/>
        <p:cNvGrpSpPr/>
        <p:nvPr/>
      </p:nvGrpSpPr>
      <p:grpSpPr>
        <a:xfrm>
          <a:off x="0" y="0"/>
          <a:ext cx="0" cy="0"/>
          <a:chOff x="0" y="0"/>
          <a:chExt cx="0" cy="0"/>
        </a:xfrm>
      </p:grpSpPr>
      <p:sp>
        <p:nvSpPr>
          <p:cNvPr id="292" name="Google Shape;292;p1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93" name="Google Shape;293;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94" name="Google Shape;294;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95" name="Google Shape;295;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6"/>
        <p:cNvGrpSpPr/>
        <p:nvPr/>
      </p:nvGrpSpPr>
      <p:grpSpPr>
        <a:xfrm>
          <a:off x="0" y="0"/>
          <a:ext cx="0" cy="0"/>
          <a:chOff x="0" y="0"/>
          <a:chExt cx="0" cy="0"/>
        </a:xfrm>
      </p:grpSpPr>
      <p:sp>
        <p:nvSpPr>
          <p:cNvPr id="297" name="Google Shape;297;p17"/>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98" name="Google Shape;298;p17"/>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99" name="Google Shape;299;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00" name="Google Shape;300;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01" name="Google Shape;301;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2"/>
        <p:cNvGrpSpPr/>
        <p:nvPr/>
      </p:nvGrpSpPr>
      <p:grpSpPr>
        <a:xfrm>
          <a:off x="0" y="0"/>
          <a:ext cx="0" cy="0"/>
          <a:chOff x="0" y="0"/>
          <a:chExt cx="0" cy="0"/>
        </a:xfrm>
      </p:grpSpPr>
      <p:sp>
        <p:nvSpPr>
          <p:cNvPr id="303" name="Google Shape;303;p1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04" name="Google Shape;304;p18"/>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05" name="Google Shape;305;p18"/>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06" name="Google Shape;306;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07" name="Google Shape;307;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08" name="Google Shape;308;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9"/>
        <p:cNvGrpSpPr/>
        <p:nvPr/>
      </p:nvGrpSpPr>
      <p:grpSpPr>
        <a:xfrm>
          <a:off x="0" y="0"/>
          <a:ext cx="0" cy="0"/>
          <a:chOff x="0" y="0"/>
          <a:chExt cx="0" cy="0"/>
        </a:xfrm>
      </p:grpSpPr>
      <p:sp>
        <p:nvSpPr>
          <p:cNvPr id="310" name="Google Shape;310;p19"/>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11" name="Google Shape;311;p19"/>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312" name="Google Shape;312;p19"/>
          <p:cNvSpPr txBox="1">
            <a:spLocks noGrp="1"/>
          </p:cNvSpPr>
          <p:nvPr>
            <p:ph type="body" idx="2"/>
          </p:nvPr>
        </p:nvSpPr>
        <p:spPr>
          <a:xfrm>
            <a:off x="629841" y="1878806"/>
            <a:ext cx="38685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13" name="Google Shape;313;p19"/>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314" name="Google Shape;314;p19"/>
          <p:cNvSpPr txBox="1">
            <a:spLocks noGrp="1"/>
          </p:cNvSpPr>
          <p:nvPr>
            <p:ph type="body" idx="4"/>
          </p:nvPr>
        </p:nvSpPr>
        <p:spPr>
          <a:xfrm>
            <a:off x="4629150" y="1878806"/>
            <a:ext cx="38874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15" name="Google Shape;315;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16" name="Google Shape;316;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17" name="Google Shape;317;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8"/>
        <p:cNvGrpSpPr/>
        <p:nvPr/>
      </p:nvGrpSpPr>
      <p:grpSpPr>
        <a:xfrm>
          <a:off x="0" y="0"/>
          <a:ext cx="0" cy="0"/>
          <a:chOff x="0" y="0"/>
          <a:chExt cx="0" cy="0"/>
        </a:xfrm>
      </p:grpSpPr>
      <p:sp>
        <p:nvSpPr>
          <p:cNvPr id="319" name="Google Shape;319;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20" name="Google Shape;320;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21" name="Google Shape;321;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22"/>
        <p:cNvGrpSpPr/>
        <p:nvPr/>
      </p:nvGrpSpPr>
      <p:grpSpPr>
        <a:xfrm>
          <a:off x="0" y="0"/>
          <a:ext cx="0" cy="0"/>
          <a:chOff x="0" y="0"/>
          <a:chExt cx="0" cy="0"/>
        </a:xfrm>
      </p:grpSpPr>
      <p:sp>
        <p:nvSpPr>
          <p:cNvPr id="323" name="Google Shape;323;p21"/>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4" name="Google Shape;324;p21"/>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325" name="Google Shape;325;p21"/>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326" name="Google Shape;326;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27" name="Google Shape;327;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28" name="Google Shape;328;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9"/>
        <p:cNvGrpSpPr/>
        <p:nvPr/>
      </p:nvGrpSpPr>
      <p:grpSpPr>
        <a:xfrm>
          <a:off x="0" y="0"/>
          <a:ext cx="0" cy="0"/>
          <a:chOff x="0" y="0"/>
          <a:chExt cx="0" cy="0"/>
        </a:xfrm>
      </p:grpSpPr>
      <p:sp>
        <p:nvSpPr>
          <p:cNvPr id="330" name="Google Shape;330;p22"/>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1" name="Google Shape;331;p22"/>
          <p:cNvSpPr>
            <a:spLocks noGrp="1"/>
          </p:cNvSpPr>
          <p:nvPr>
            <p:ph type="pic" idx="2"/>
          </p:nvPr>
        </p:nvSpPr>
        <p:spPr>
          <a:xfrm>
            <a:off x="3887391" y="740569"/>
            <a:ext cx="4629300" cy="3655200"/>
          </a:xfrm>
          <a:prstGeom prst="rect">
            <a:avLst/>
          </a:prstGeom>
          <a:noFill/>
          <a:ln>
            <a:noFill/>
          </a:ln>
        </p:spPr>
      </p:sp>
      <p:sp>
        <p:nvSpPr>
          <p:cNvPr id="332" name="Google Shape;332;p22"/>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333" name="Google Shape;333;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34" name="Google Shape;334;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35" name="Google Shape;335;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6"/>
        <p:cNvGrpSpPr/>
        <p:nvPr/>
      </p:nvGrpSpPr>
      <p:grpSpPr>
        <a:xfrm>
          <a:off x="0" y="0"/>
          <a:ext cx="0" cy="0"/>
          <a:chOff x="0" y="0"/>
          <a:chExt cx="0" cy="0"/>
        </a:xfrm>
      </p:grpSpPr>
      <p:sp>
        <p:nvSpPr>
          <p:cNvPr id="337" name="Google Shape;337;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8" name="Google Shape;338;p23"/>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39" name="Google Shape;339;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0" name="Google Shape;340;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1" name="Google Shape;341;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42"/>
        <p:cNvGrpSpPr/>
        <p:nvPr/>
      </p:nvGrpSpPr>
      <p:grpSpPr>
        <a:xfrm>
          <a:off x="0" y="0"/>
          <a:ext cx="0" cy="0"/>
          <a:chOff x="0" y="0"/>
          <a:chExt cx="0" cy="0"/>
        </a:xfrm>
      </p:grpSpPr>
      <p:sp>
        <p:nvSpPr>
          <p:cNvPr id="343" name="Google Shape;343;p24"/>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44" name="Google Shape;344;p24"/>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45" name="Google Shape;345;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6" name="Google Shape;346;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7" name="Google Shape;347;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3"/>
        <p:cNvGrpSpPr/>
        <p:nvPr/>
      </p:nvGrpSpPr>
      <p:grpSpPr>
        <a:xfrm>
          <a:off x="0" y="0"/>
          <a:ext cx="0" cy="0"/>
          <a:chOff x="0" y="0"/>
          <a:chExt cx="0" cy="0"/>
        </a:xfrm>
      </p:grpSpPr>
      <p:sp>
        <p:nvSpPr>
          <p:cNvPr id="274" name="Google Shape;274;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5" name="Google Shape;275;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76" name="Google Shape;276;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77" name="Google Shape;277;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78" name="Google Shape;278;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Resource_Description_Framework"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en.wikipedia.org/wiki/Semantic_data_model" TargetMode="External"/><Relationship Id="rId5" Type="http://schemas.openxmlformats.org/officeDocument/2006/relationships/hyperlink" Target="https://en.wikipedia.org/wiki/Statement_(programming)" TargetMode="External"/><Relationship Id="rId4" Type="http://schemas.openxmlformats.org/officeDocument/2006/relationships/hyperlink" Target="https://en.wikipedia.org/wiki/Tupl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searchenginejournal.com/how-google-knowledge-graph-works/400485/"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9.jp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hyperlink" Target="https://enterprise-knowledge.com/what-is-an-ontology/"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8" Type="http://schemas.openxmlformats.org/officeDocument/2006/relationships/hyperlink" Target="https://neo4j.com/docs/graph-data-science/current/algorithms/node-embeddings/" TargetMode="External"/><Relationship Id="rId3" Type="http://schemas.openxmlformats.org/officeDocument/2006/relationships/hyperlink" Target="https://neo4j.com/docs/graph-data-science/current/algorithms/pathfinding/" TargetMode="External"/><Relationship Id="rId7" Type="http://schemas.openxmlformats.org/officeDocument/2006/relationships/hyperlink" Target="https://neo4j.com/docs/graph-data-science/current/algorithms/linkprediction/" TargetMode="External"/><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hyperlink" Target="https://neo4j.com/docs/graph-data-science/current/algorithms/similarity/" TargetMode="External"/><Relationship Id="rId5" Type="http://schemas.openxmlformats.org/officeDocument/2006/relationships/hyperlink" Target="https://neo4j.com/docs/graph-data-science/current/algorithms/community/" TargetMode="External"/><Relationship Id="rId10" Type="http://schemas.openxmlformats.org/officeDocument/2006/relationships/hyperlink" Target="https://neo4j.com/docs/graph-data-science/current/algorithms/ml-models/linkprediction/" TargetMode="External"/><Relationship Id="rId4" Type="http://schemas.openxmlformats.org/officeDocument/2006/relationships/hyperlink" Target="https://neo4j.com/docs/graph-data-science/current/algorithms/centrality/" TargetMode="External"/><Relationship Id="rId9" Type="http://schemas.openxmlformats.org/officeDocument/2006/relationships/hyperlink" Target="https://neo4j.com/docs/graph-data-science/current/algorithms/ml-models/node-classification/"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hyperlink" Target="https://aclanthology.org/people/l/livio-baldini-soares/" TargetMode="External"/><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hyperlink" Target="https://aclanthology.org/people/j/jeffrey-ling/" TargetMode="External"/><Relationship Id="rId4" Type="http://schemas.openxmlformats.org/officeDocument/2006/relationships/hyperlink" Target="https://aclanthology.org/people/n/nicholas-fitzgerald/"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semeval2.fbk.eu/semeval2.php?location=tasks&amp;area=Semantic%20relations" TargetMode="External"/><Relationship Id="rId7" Type="http://schemas.openxmlformats.org/officeDocument/2006/relationships/hyperlink" Target="https://research.googleblog.com/2013/04/50000-%20lessons-on-how-to-read-relation.html" TargetMode="External"/><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hyperlink" Target="https://github.com/davidsbatista/Annotated-Semantic-Relationships-Datasets/blob/master/README.md" TargetMode="External"/><Relationship Id="rId5" Type="http://schemas.openxmlformats.org/officeDocument/2006/relationships/hyperlink" Target="https://nlp.stanford.edu/projects/tacred/" TargetMode="External"/><Relationship Id="rId4" Type="http://schemas.openxmlformats.org/officeDocument/2006/relationships/hyperlink" Target="https://github.com/davidsbatista/Annotated-Semantic-Relationships-Dataset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5"/>
          <p:cNvSpPr txBox="1">
            <a:spLocks noGrp="1"/>
          </p:cNvSpPr>
          <p:nvPr>
            <p:ph type="ctrTitle"/>
          </p:nvPr>
        </p:nvSpPr>
        <p:spPr>
          <a:xfrm>
            <a:off x="753375" y="837000"/>
            <a:ext cx="56259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b="0">
                <a:latin typeface="Roboto"/>
                <a:ea typeface="Roboto"/>
                <a:cs typeface="Roboto"/>
                <a:sym typeface="Roboto"/>
              </a:rPr>
              <a:t>Knowledge Graph driven Business Text Processing</a:t>
            </a:r>
            <a:endParaRPr/>
          </a:p>
        </p:txBody>
      </p:sp>
      <p:sp>
        <p:nvSpPr>
          <p:cNvPr id="353" name="Google Shape;353;p25"/>
          <p:cNvSpPr txBox="1">
            <a:spLocks noGrp="1"/>
          </p:cNvSpPr>
          <p:nvPr>
            <p:ph type="subTitle" idx="1"/>
          </p:nvPr>
        </p:nvSpPr>
        <p:spPr>
          <a:xfrm>
            <a:off x="753375" y="3412675"/>
            <a:ext cx="4255500" cy="6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Lipika Dey &amp; Tirthankar Dasgupta</a:t>
            </a:r>
            <a:endParaRPr sz="2000"/>
          </a:p>
          <a:p>
            <a:pPr marL="0" lvl="0" indent="0" algn="l" rtl="0">
              <a:spcBef>
                <a:spcPts val="0"/>
              </a:spcBef>
              <a:spcAft>
                <a:spcPts val="0"/>
              </a:spcAft>
              <a:buNone/>
            </a:pPr>
            <a:r>
              <a:rPr lang="en-GB" sz="2000"/>
              <a:t>TCS Research</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4"/>
          <p:cNvSpPr txBox="1">
            <a:spLocks noGrp="1"/>
          </p:cNvSpPr>
          <p:nvPr>
            <p:ph type="title"/>
          </p:nvPr>
        </p:nvSpPr>
        <p:spPr>
          <a:xfrm>
            <a:off x="1256700" y="386700"/>
            <a:ext cx="7030500" cy="999300"/>
          </a:xfrm>
          <a:prstGeom prst="rect">
            <a:avLst/>
          </a:prstGeom>
        </p:spPr>
        <p:txBody>
          <a:bodyPr spcFirstLastPara="1" wrap="square" lIns="91425" tIns="91425" rIns="91425" bIns="91425" anchor="t" anchorCtr="0">
            <a:normAutofit/>
          </a:bodyPr>
          <a:lstStyle/>
          <a:p>
            <a:pPr marL="0" lvl="0" indent="0" algn="l" rtl="0">
              <a:lnSpc>
                <a:spcPct val="130000"/>
              </a:lnSpc>
              <a:spcBef>
                <a:spcPts val="0"/>
              </a:spcBef>
              <a:spcAft>
                <a:spcPts val="600"/>
              </a:spcAft>
              <a:buNone/>
            </a:pPr>
            <a:r>
              <a:rPr lang="en-GB" sz="4150" b="0">
                <a:solidFill>
                  <a:srgbClr val="000000"/>
                </a:solidFill>
                <a:latin typeface="Georgia"/>
                <a:ea typeface="Georgia"/>
                <a:cs typeface="Georgia"/>
                <a:sym typeface="Georgia"/>
              </a:rPr>
              <a:t>Semantic triples</a:t>
            </a:r>
            <a:endParaRPr/>
          </a:p>
        </p:txBody>
      </p:sp>
      <p:sp>
        <p:nvSpPr>
          <p:cNvPr id="464" name="Google Shape;464;p34"/>
          <p:cNvSpPr txBox="1">
            <a:spLocks noGrp="1"/>
          </p:cNvSpPr>
          <p:nvPr>
            <p:ph type="body" idx="1"/>
          </p:nvPr>
        </p:nvSpPr>
        <p:spPr>
          <a:xfrm>
            <a:off x="706200" y="1291850"/>
            <a:ext cx="7885800" cy="293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a:solidFill>
                  <a:srgbClr val="202122"/>
                </a:solidFill>
                <a:highlight>
                  <a:srgbClr val="FFFFFF"/>
                </a:highlight>
                <a:latin typeface="Nunito Medium"/>
                <a:ea typeface="Nunito Medium"/>
                <a:cs typeface="Nunito Medium"/>
                <a:sym typeface="Nunito Medium"/>
              </a:rPr>
              <a:t>A semantic triple, or RDF triple or simply triple, is the atomic data entity in the </a:t>
            </a:r>
            <a:r>
              <a:rPr lang="en-GB" sz="1600">
                <a:solidFill>
                  <a:srgbClr val="0645AD"/>
                </a:solidFill>
                <a:highlight>
                  <a:srgbClr val="FFFFFF"/>
                </a:highlight>
                <a:uFill>
                  <a:noFill/>
                </a:uFill>
                <a:latin typeface="Nunito Medium"/>
                <a:ea typeface="Nunito Medium"/>
                <a:cs typeface="Nunito Medium"/>
                <a:sym typeface="Nunito Medium"/>
                <a:hlinkClick r:id="rId3">
                  <a:extLst>
                    <a:ext uri="{A12FA001-AC4F-418D-AE19-62706E023703}">
                      <ahyp:hlinkClr xmlns:ahyp="http://schemas.microsoft.com/office/drawing/2018/hyperlinkcolor" val="tx"/>
                    </a:ext>
                  </a:extLst>
                </a:hlinkClick>
              </a:rPr>
              <a:t>Resource Description Framework</a:t>
            </a:r>
            <a:r>
              <a:rPr lang="en-GB" sz="1600">
                <a:solidFill>
                  <a:srgbClr val="202122"/>
                </a:solidFill>
                <a:highlight>
                  <a:srgbClr val="FFFFFF"/>
                </a:highlight>
                <a:latin typeface="Nunito Medium"/>
                <a:ea typeface="Nunito Medium"/>
                <a:cs typeface="Nunito Medium"/>
                <a:sym typeface="Nunito Medium"/>
              </a:rPr>
              <a:t> (RDF) data model</a:t>
            </a:r>
            <a:endParaRPr sz="1600">
              <a:solidFill>
                <a:srgbClr val="202122"/>
              </a:solidFill>
              <a:highlight>
                <a:srgbClr val="FFFFFF"/>
              </a:highlight>
              <a:latin typeface="Nunito Medium"/>
              <a:ea typeface="Nunito Medium"/>
              <a:cs typeface="Nunito Medium"/>
              <a:sym typeface="Nunito Medium"/>
            </a:endParaRPr>
          </a:p>
          <a:p>
            <a:pPr marL="0" lvl="0" indent="0" algn="l" rtl="0">
              <a:spcBef>
                <a:spcPts val="1200"/>
              </a:spcBef>
              <a:spcAft>
                <a:spcPts val="0"/>
              </a:spcAft>
              <a:buNone/>
            </a:pPr>
            <a:r>
              <a:rPr lang="en-GB" sz="1600">
                <a:solidFill>
                  <a:srgbClr val="202122"/>
                </a:solidFill>
                <a:highlight>
                  <a:srgbClr val="FFFFFF"/>
                </a:highlight>
                <a:latin typeface="Nunito Medium"/>
                <a:ea typeface="Nunito Medium"/>
                <a:cs typeface="Nunito Medium"/>
                <a:sym typeface="Nunito Medium"/>
              </a:rPr>
              <a:t>A triple is a </a:t>
            </a:r>
            <a:r>
              <a:rPr lang="en-GB" sz="1600">
                <a:solidFill>
                  <a:srgbClr val="0645AD"/>
                </a:solidFill>
                <a:highlight>
                  <a:srgbClr val="FFFFFF"/>
                </a:highlight>
                <a:uFill>
                  <a:noFill/>
                </a:uFill>
                <a:latin typeface="Nunito Medium"/>
                <a:ea typeface="Nunito Medium"/>
                <a:cs typeface="Nunito Medium"/>
                <a:sym typeface="Nunito Medium"/>
                <a:hlinkClick r:id="rId4">
                  <a:extLst>
                    <a:ext uri="{A12FA001-AC4F-418D-AE19-62706E023703}">
                      <ahyp:hlinkClr xmlns:ahyp="http://schemas.microsoft.com/office/drawing/2018/hyperlinkcolor" val="tx"/>
                    </a:ext>
                  </a:extLst>
                </a:hlinkClick>
              </a:rPr>
              <a:t>set of three entities</a:t>
            </a:r>
            <a:r>
              <a:rPr lang="en-GB" sz="1600">
                <a:solidFill>
                  <a:srgbClr val="202122"/>
                </a:solidFill>
                <a:highlight>
                  <a:srgbClr val="FFFFFF"/>
                </a:highlight>
                <a:latin typeface="Nunito Medium"/>
                <a:ea typeface="Nunito Medium"/>
                <a:cs typeface="Nunito Medium"/>
                <a:sym typeface="Nunito Medium"/>
              </a:rPr>
              <a:t> that codifies a </a:t>
            </a:r>
            <a:r>
              <a:rPr lang="en-GB" sz="1600">
                <a:solidFill>
                  <a:srgbClr val="0645AD"/>
                </a:solidFill>
                <a:highlight>
                  <a:srgbClr val="FFFFFF"/>
                </a:highlight>
                <a:uFill>
                  <a:noFill/>
                </a:uFill>
                <a:latin typeface="Nunito Medium"/>
                <a:ea typeface="Nunito Medium"/>
                <a:cs typeface="Nunito Medium"/>
                <a:sym typeface="Nunito Medium"/>
                <a:hlinkClick r:id="rId5">
                  <a:extLst>
                    <a:ext uri="{A12FA001-AC4F-418D-AE19-62706E023703}">
                      <ahyp:hlinkClr xmlns:ahyp="http://schemas.microsoft.com/office/drawing/2018/hyperlinkcolor" val="tx"/>
                    </a:ext>
                  </a:extLst>
                </a:hlinkClick>
              </a:rPr>
              <a:t>statement</a:t>
            </a:r>
            <a:r>
              <a:rPr lang="en-GB" sz="1600">
                <a:solidFill>
                  <a:srgbClr val="202122"/>
                </a:solidFill>
                <a:highlight>
                  <a:srgbClr val="FFFFFF"/>
                </a:highlight>
                <a:latin typeface="Nunito Medium"/>
                <a:ea typeface="Nunito Medium"/>
                <a:cs typeface="Nunito Medium"/>
                <a:sym typeface="Nunito Medium"/>
              </a:rPr>
              <a:t> about </a:t>
            </a:r>
            <a:r>
              <a:rPr lang="en-GB" sz="1600">
                <a:solidFill>
                  <a:srgbClr val="0645AD"/>
                </a:solidFill>
                <a:highlight>
                  <a:srgbClr val="FFFFFF"/>
                </a:highlight>
                <a:uFill>
                  <a:noFill/>
                </a:uFill>
                <a:latin typeface="Nunito Medium"/>
                <a:ea typeface="Nunito Medium"/>
                <a:cs typeface="Nunito Medium"/>
                <a:sym typeface="Nunito Medium"/>
                <a:hlinkClick r:id="rId6">
                  <a:extLst>
                    <a:ext uri="{A12FA001-AC4F-418D-AE19-62706E023703}">
                      <ahyp:hlinkClr xmlns:ahyp="http://schemas.microsoft.com/office/drawing/2018/hyperlinkcolor" val="tx"/>
                    </a:ext>
                  </a:extLst>
                </a:hlinkClick>
              </a:rPr>
              <a:t>semantic data</a:t>
            </a:r>
            <a:r>
              <a:rPr lang="en-GB" sz="1600">
                <a:solidFill>
                  <a:srgbClr val="202122"/>
                </a:solidFill>
                <a:highlight>
                  <a:srgbClr val="FFFFFF"/>
                </a:highlight>
                <a:latin typeface="Nunito Medium"/>
                <a:ea typeface="Nunito Medium"/>
                <a:cs typeface="Nunito Medium"/>
                <a:sym typeface="Nunito Medium"/>
              </a:rPr>
              <a:t> in the form of &lt;subject–predicate–object&gt;</a:t>
            </a:r>
            <a:endParaRPr sz="1600">
              <a:solidFill>
                <a:srgbClr val="202122"/>
              </a:solidFill>
              <a:highlight>
                <a:srgbClr val="FFFFFF"/>
              </a:highlight>
              <a:latin typeface="Nunito Medium"/>
              <a:ea typeface="Nunito Medium"/>
              <a:cs typeface="Nunito Medium"/>
              <a:sym typeface="Nunito Medium"/>
            </a:endParaRPr>
          </a:p>
          <a:p>
            <a:pPr marL="0" lvl="0" indent="0" algn="l" rtl="0">
              <a:spcBef>
                <a:spcPts val="1200"/>
              </a:spcBef>
              <a:spcAft>
                <a:spcPts val="0"/>
              </a:spcAft>
              <a:buNone/>
            </a:pPr>
            <a:r>
              <a:rPr lang="en-GB" sz="1600">
                <a:solidFill>
                  <a:srgbClr val="202122"/>
                </a:solidFill>
                <a:highlight>
                  <a:srgbClr val="FFFFFF"/>
                </a:highlight>
                <a:latin typeface="Nunito Medium"/>
                <a:ea typeface="Nunito Medium"/>
                <a:cs typeface="Nunito Medium"/>
                <a:sym typeface="Nunito Medium"/>
              </a:rPr>
              <a:t> "Bob is 35", or "Bob knows John"  would be expressed in RDF as</a:t>
            </a:r>
            <a:endParaRPr sz="1600">
              <a:solidFill>
                <a:srgbClr val="202122"/>
              </a:solidFill>
              <a:highlight>
                <a:srgbClr val="FFFFFF"/>
              </a:highlight>
              <a:latin typeface="Nunito Medium"/>
              <a:ea typeface="Nunito Medium"/>
              <a:cs typeface="Nunito Medium"/>
              <a:sym typeface="Nunito Medium"/>
            </a:endParaRPr>
          </a:p>
          <a:p>
            <a:pPr marL="0" lvl="0" indent="0" algn="l" rtl="0">
              <a:spcBef>
                <a:spcPts val="1200"/>
              </a:spcBef>
              <a:spcAft>
                <a:spcPts val="1200"/>
              </a:spcAft>
              <a:buNone/>
            </a:pPr>
            <a:r>
              <a:rPr lang="en-GB" sz="1600">
                <a:solidFill>
                  <a:srgbClr val="000000"/>
                </a:solidFill>
                <a:highlight>
                  <a:srgbClr val="F8F9FA"/>
                </a:highlight>
                <a:latin typeface="Courier New"/>
                <a:ea typeface="Courier New"/>
                <a:cs typeface="Courier New"/>
                <a:sym typeface="Courier New"/>
              </a:rPr>
              <a:t>http://example.name#BobSmith12 http://xmlns.com/foaf/0.1/knows http://example.name#JohnDoe3</a:t>
            </a:r>
            <a:endParaRPr sz="1600">
              <a:solidFill>
                <a:srgbClr val="202122"/>
              </a:solidFill>
              <a:highlight>
                <a:srgbClr val="FFFFFF"/>
              </a:highlight>
              <a:latin typeface="Nunito Medium"/>
              <a:ea typeface="Nunito Medium"/>
              <a:cs typeface="Nunito Medium"/>
              <a:sym typeface="Nunit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5"/>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RDF structure: Triples, graphs and syntax. </a:t>
            </a:r>
            <a:endParaRPr/>
          </a:p>
        </p:txBody>
      </p:sp>
      <p:sp>
        <p:nvSpPr>
          <p:cNvPr id="470" name="Google Shape;470;p35"/>
          <p:cNvSpPr txBox="1">
            <a:spLocks noGrp="1"/>
          </p:cNvSpPr>
          <p:nvPr>
            <p:ph type="body" idx="1"/>
          </p:nvPr>
        </p:nvSpPr>
        <p:spPr>
          <a:xfrm>
            <a:off x="628650" y="1369225"/>
            <a:ext cx="8301900" cy="18942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GB" sz="1800"/>
              <a:t>RDF is a general syntax for representing data on the Web.</a:t>
            </a:r>
            <a:endParaRPr sz="1800"/>
          </a:p>
          <a:p>
            <a:pPr marL="0" lvl="0" indent="0" algn="l" rtl="0">
              <a:spcBef>
                <a:spcPts val="800"/>
              </a:spcBef>
              <a:spcAft>
                <a:spcPts val="0"/>
              </a:spcAft>
              <a:buNone/>
            </a:pPr>
            <a:endParaRPr sz="1800"/>
          </a:p>
          <a:p>
            <a:pPr marL="0" lvl="0" indent="0" algn="l" rtl="0">
              <a:spcBef>
                <a:spcPts val="800"/>
              </a:spcBef>
              <a:spcAft>
                <a:spcPts val="0"/>
              </a:spcAft>
              <a:buNone/>
            </a:pPr>
            <a:r>
              <a:rPr lang="en-GB" sz="1800"/>
              <a:t>Every piece of information expressed in RDF is represented as a triple: </a:t>
            </a:r>
            <a:endParaRPr sz="1800"/>
          </a:p>
          <a:p>
            <a:pPr marL="457200" lvl="0" indent="-298450" algn="l" rtl="0">
              <a:spcBef>
                <a:spcPts val="800"/>
              </a:spcBef>
              <a:spcAft>
                <a:spcPts val="0"/>
              </a:spcAft>
              <a:buSzPts val="1100"/>
              <a:buChar char="•"/>
            </a:pPr>
            <a:r>
              <a:rPr lang="en-GB" sz="1800" b="1"/>
              <a:t>Subject </a:t>
            </a:r>
            <a:r>
              <a:rPr lang="en-GB" sz="1800"/>
              <a:t>– a resource, which may be identified with a URI. </a:t>
            </a:r>
            <a:endParaRPr sz="1800"/>
          </a:p>
          <a:p>
            <a:pPr marL="457200" lvl="0" indent="-298450" algn="l" rtl="0">
              <a:spcBef>
                <a:spcPts val="0"/>
              </a:spcBef>
              <a:spcAft>
                <a:spcPts val="0"/>
              </a:spcAft>
              <a:buSzPts val="1100"/>
              <a:buChar char="•"/>
            </a:pPr>
            <a:r>
              <a:rPr lang="en-GB" sz="1800" b="1"/>
              <a:t>Predicate </a:t>
            </a:r>
            <a:r>
              <a:rPr lang="en-GB" sz="1800"/>
              <a:t>– a URI-identified reused specification of the relationship. </a:t>
            </a:r>
            <a:endParaRPr sz="1800"/>
          </a:p>
          <a:p>
            <a:pPr marL="457200" lvl="0" indent="-298450" algn="l" rtl="0">
              <a:spcBef>
                <a:spcPts val="0"/>
              </a:spcBef>
              <a:spcAft>
                <a:spcPts val="0"/>
              </a:spcAft>
              <a:buSzPts val="1100"/>
              <a:buChar char="•"/>
            </a:pPr>
            <a:r>
              <a:rPr lang="en-GB" sz="1800" b="1"/>
              <a:t>Object </a:t>
            </a:r>
            <a:r>
              <a:rPr lang="en-GB" sz="1800"/>
              <a:t>– a resource or literal to which the subject is related.</a:t>
            </a:r>
            <a:endParaRPr sz="1800"/>
          </a:p>
        </p:txBody>
      </p:sp>
      <p:sp>
        <p:nvSpPr>
          <p:cNvPr id="471" name="Google Shape;471;p35"/>
          <p:cNvSpPr txBox="1"/>
          <p:nvPr/>
        </p:nvSpPr>
        <p:spPr>
          <a:xfrm>
            <a:off x="228300" y="33646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Example: name of a legal entity:</a:t>
            </a:r>
            <a:endParaRPr/>
          </a:p>
        </p:txBody>
      </p:sp>
      <p:pic>
        <p:nvPicPr>
          <p:cNvPr id="472" name="Google Shape;472;p35"/>
          <p:cNvPicPr preferRelativeResize="0"/>
          <p:nvPr/>
        </p:nvPicPr>
        <p:blipFill>
          <a:blip r:embed="rId3">
            <a:alphaModFix/>
          </a:blip>
          <a:stretch>
            <a:fillRect/>
          </a:stretch>
        </p:blipFill>
        <p:spPr>
          <a:xfrm>
            <a:off x="1777375" y="3865975"/>
            <a:ext cx="6468767" cy="1073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6"/>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RDF as Graph</a:t>
            </a:r>
            <a:endParaRPr/>
          </a:p>
        </p:txBody>
      </p:sp>
      <p:sp>
        <p:nvSpPr>
          <p:cNvPr id="478" name="Google Shape;478;p36"/>
          <p:cNvSpPr txBox="1"/>
          <p:nvPr/>
        </p:nvSpPr>
        <p:spPr>
          <a:xfrm>
            <a:off x="3781675" y="1268050"/>
            <a:ext cx="6288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t>Nikè</a:t>
            </a:r>
            <a:endParaRPr/>
          </a:p>
        </p:txBody>
      </p:sp>
      <p:sp>
        <p:nvSpPr>
          <p:cNvPr id="479" name="Google Shape;479;p36"/>
          <p:cNvSpPr txBox="1"/>
          <p:nvPr/>
        </p:nvSpPr>
        <p:spPr>
          <a:xfrm>
            <a:off x="3196225" y="2263950"/>
            <a:ext cx="1799700" cy="61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t>http://example.com/ org/2172798119 </a:t>
            </a:r>
            <a:endParaRPr/>
          </a:p>
        </p:txBody>
      </p:sp>
      <p:sp>
        <p:nvSpPr>
          <p:cNvPr id="480" name="Google Shape;480;p36"/>
          <p:cNvSpPr txBox="1"/>
          <p:nvPr/>
        </p:nvSpPr>
        <p:spPr>
          <a:xfrm>
            <a:off x="4995925" y="3707100"/>
            <a:ext cx="30000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t>http://example.co m/site/1234</a:t>
            </a:r>
            <a:endParaRPr/>
          </a:p>
        </p:txBody>
      </p:sp>
      <p:sp>
        <p:nvSpPr>
          <p:cNvPr id="481" name="Google Shape;481;p36"/>
          <p:cNvSpPr txBox="1"/>
          <p:nvPr/>
        </p:nvSpPr>
        <p:spPr>
          <a:xfrm>
            <a:off x="846075" y="3491700"/>
            <a:ext cx="1933800" cy="61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t>Dahliastraat 24 2160 Wommelgem</a:t>
            </a:r>
            <a:endParaRPr/>
          </a:p>
        </p:txBody>
      </p:sp>
      <p:cxnSp>
        <p:nvCxnSpPr>
          <p:cNvPr id="482" name="Google Shape;482;p36"/>
          <p:cNvCxnSpPr>
            <a:endCxn id="481" idx="0"/>
          </p:cNvCxnSpPr>
          <p:nvPr/>
        </p:nvCxnSpPr>
        <p:spPr>
          <a:xfrm flipH="1">
            <a:off x="1812975" y="2592000"/>
            <a:ext cx="1383300" cy="899700"/>
          </a:xfrm>
          <a:prstGeom prst="curvedConnector2">
            <a:avLst/>
          </a:prstGeom>
          <a:noFill/>
          <a:ln w="9525" cap="flat" cmpd="sng">
            <a:solidFill>
              <a:schemeClr val="dk2"/>
            </a:solidFill>
            <a:prstDash val="solid"/>
            <a:round/>
            <a:headEnd type="none" w="med" len="med"/>
            <a:tailEnd type="none" w="med" len="med"/>
          </a:ln>
        </p:spPr>
      </p:cxnSp>
      <p:cxnSp>
        <p:nvCxnSpPr>
          <p:cNvPr id="483" name="Google Shape;483;p36"/>
          <p:cNvCxnSpPr>
            <a:stCxn id="479" idx="3"/>
            <a:endCxn id="480" idx="0"/>
          </p:cNvCxnSpPr>
          <p:nvPr/>
        </p:nvCxnSpPr>
        <p:spPr>
          <a:xfrm>
            <a:off x="4995925" y="2571750"/>
            <a:ext cx="1500000" cy="1135500"/>
          </a:xfrm>
          <a:prstGeom prst="curvedConnector2">
            <a:avLst/>
          </a:prstGeom>
          <a:noFill/>
          <a:ln w="9525" cap="flat" cmpd="sng">
            <a:solidFill>
              <a:schemeClr val="dk2"/>
            </a:solidFill>
            <a:prstDash val="solid"/>
            <a:round/>
            <a:headEnd type="none" w="med" len="med"/>
            <a:tailEnd type="none" w="med" len="med"/>
          </a:ln>
        </p:spPr>
      </p:cxnSp>
      <p:cxnSp>
        <p:nvCxnSpPr>
          <p:cNvPr id="484" name="Google Shape;484;p36"/>
          <p:cNvCxnSpPr>
            <a:stCxn id="479" idx="0"/>
            <a:endCxn id="478" idx="2"/>
          </p:cNvCxnSpPr>
          <p:nvPr/>
        </p:nvCxnSpPr>
        <p:spPr>
          <a:xfrm rot="10800000">
            <a:off x="4096075" y="1668150"/>
            <a:ext cx="0" cy="595800"/>
          </a:xfrm>
          <a:prstGeom prst="straightConnector1">
            <a:avLst/>
          </a:prstGeom>
          <a:noFill/>
          <a:ln w="9525" cap="flat" cmpd="sng">
            <a:solidFill>
              <a:schemeClr val="dk2"/>
            </a:solidFill>
            <a:prstDash val="solid"/>
            <a:round/>
            <a:headEnd type="none" w="med" len="med"/>
            <a:tailEnd type="none" w="med" len="med"/>
          </a:ln>
        </p:spPr>
      </p:cxnSp>
      <p:sp>
        <p:nvSpPr>
          <p:cNvPr id="485" name="Google Shape;485;p36"/>
          <p:cNvSpPr txBox="1"/>
          <p:nvPr/>
        </p:nvSpPr>
        <p:spPr>
          <a:xfrm>
            <a:off x="2779875" y="1729925"/>
            <a:ext cx="159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i="1"/>
              <a:t>has legal name </a:t>
            </a:r>
            <a:endParaRPr i="1"/>
          </a:p>
        </p:txBody>
      </p:sp>
      <p:sp>
        <p:nvSpPr>
          <p:cNvPr id="486" name="Google Shape;486;p36"/>
          <p:cNvSpPr txBox="1"/>
          <p:nvPr/>
        </p:nvSpPr>
        <p:spPr>
          <a:xfrm>
            <a:off x="5264350" y="2939400"/>
            <a:ext cx="193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has registered site  </a:t>
            </a:r>
            <a:endParaRPr/>
          </a:p>
        </p:txBody>
      </p:sp>
      <p:sp>
        <p:nvSpPr>
          <p:cNvPr id="487" name="Google Shape;487;p36"/>
          <p:cNvSpPr txBox="1"/>
          <p:nvPr/>
        </p:nvSpPr>
        <p:spPr>
          <a:xfrm>
            <a:off x="1329525" y="2672475"/>
            <a:ext cx="131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full address</a:t>
            </a:r>
            <a:endParaRPr/>
          </a:p>
        </p:txBody>
      </p:sp>
      <p:cxnSp>
        <p:nvCxnSpPr>
          <p:cNvPr id="488" name="Google Shape;488;p36"/>
          <p:cNvCxnSpPr>
            <a:stCxn id="480" idx="2"/>
            <a:endCxn id="481" idx="2"/>
          </p:cNvCxnSpPr>
          <p:nvPr/>
        </p:nvCxnSpPr>
        <p:spPr>
          <a:xfrm rot="5400000">
            <a:off x="4154125" y="1766100"/>
            <a:ext cx="600" cy="46830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489" name="Google Shape;489;p36"/>
          <p:cNvSpPr txBox="1"/>
          <p:nvPr/>
        </p:nvSpPr>
        <p:spPr>
          <a:xfrm>
            <a:off x="3438025" y="4436425"/>
            <a:ext cx="131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full address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7"/>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RDF Query</a:t>
            </a:r>
            <a:endParaRPr/>
          </a:p>
        </p:txBody>
      </p:sp>
      <p:sp>
        <p:nvSpPr>
          <p:cNvPr id="495" name="Google Shape;495;p37"/>
          <p:cNvSpPr txBox="1">
            <a:spLocks noGrp="1"/>
          </p:cNvSpPr>
          <p:nvPr>
            <p:ph type="body" idx="1"/>
          </p:nvPr>
        </p:nvSpPr>
        <p:spPr>
          <a:xfrm>
            <a:off x="456600" y="1369225"/>
            <a:ext cx="8058600" cy="36132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GB" sz="2000"/>
              <a:t>SPARQL is the standard language to query graph data represented as RDF triples.</a:t>
            </a:r>
            <a:endParaRPr sz="2000"/>
          </a:p>
          <a:p>
            <a:pPr marL="457200" lvl="0" indent="-292100" algn="l" rtl="0">
              <a:spcBef>
                <a:spcPts val="800"/>
              </a:spcBef>
              <a:spcAft>
                <a:spcPts val="0"/>
              </a:spcAft>
              <a:buSzPts val="1000"/>
              <a:buChar char="•"/>
            </a:pPr>
            <a:r>
              <a:rPr lang="en-GB" sz="1700"/>
              <a:t>SPARQL Protocol and RDF Query Language</a:t>
            </a:r>
            <a:endParaRPr sz="1700"/>
          </a:p>
          <a:p>
            <a:pPr marL="0" lvl="0" indent="0" algn="l" rtl="0">
              <a:spcBef>
                <a:spcPts val="800"/>
              </a:spcBef>
              <a:spcAft>
                <a:spcPts val="0"/>
              </a:spcAft>
              <a:buNone/>
            </a:pPr>
            <a:endParaRPr/>
          </a:p>
          <a:p>
            <a:pPr marL="0" lvl="0" indent="0" algn="l" rtl="0">
              <a:spcBef>
                <a:spcPts val="800"/>
              </a:spcBef>
              <a:spcAft>
                <a:spcPts val="0"/>
              </a:spcAft>
              <a:buNone/>
            </a:pPr>
            <a:r>
              <a:rPr lang="en-GB" sz="2000"/>
              <a:t>Types of SPARQL queries</a:t>
            </a:r>
            <a:endParaRPr sz="2000"/>
          </a:p>
          <a:p>
            <a:pPr marL="457200" lvl="0" indent="-330200" algn="l" rtl="0">
              <a:spcBef>
                <a:spcPts val="800"/>
              </a:spcBef>
              <a:spcAft>
                <a:spcPts val="0"/>
              </a:spcAft>
              <a:buSzPts val="1600"/>
              <a:buChar char="•"/>
            </a:pPr>
            <a:r>
              <a:rPr lang="en-GB" sz="1600" b="1"/>
              <a:t>SELECT </a:t>
            </a:r>
            <a:r>
              <a:rPr lang="en-GB" sz="1600"/>
              <a:t>Return a table of all X, Y, etc. satisfying the following conditions ... </a:t>
            </a:r>
            <a:endParaRPr sz="1600"/>
          </a:p>
          <a:p>
            <a:pPr marL="457200" lvl="0" indent="-330200" algn="l" rtl="0">
              <a:spcBef>
                <a:spcPts val="0"/>
              </a:spcBef>
              <a:spcAft>
                <a:spcPts val="0"/>
              </a:spcAft>
              <a:buSzPts val="1600"/>
              <a:buChar char="•"/>
            </a:pPr>
            <a:r>
              <a:rPr lang="en-GB" sz="1600" b="1"/>
              <a:t>CONSTRUCT </a:t>
            </a:r>
            <a:r>
              <a:rPr lang="en-GB" sz="1600"/>
              <a:t>Find all X, Y, etc. satisfying the following conditions ... and substitute them into the following template in order to generate (possibly new) RDF statements, creating a new graph. </a:t>
            </a:r>
            <a:endParaRPr sz="1600"/>
          </a:p>
          <a:p>
            <a:pPr marL="457200" lvl="0" indent="-330200" algn="l" rtl="0">
              <a:spcBef>
                <a:spcPts val="0"/>
              </a:spcBef>
              <a:spcAft>
                <a:spcPts val="0"/>
              </a:spcAft>
              <a:buSzPts val="1600"/>
              <a:buChar char="•"/>
            </a:pPr>
            <a:r>
              <a:rPr lang="en-GB" sz="1600" b="1"/>
              <a:t>DESCRIBE </a:t>
            </a:r>
            <a:r>
              <a:rPr lang="en-GB" sz="1600"/>
              <a:t>Find all statements in the dataset that provide information about the following resource(s) ... (identified by name or description) </a:t>
            </a:r>
            <a:endParaRPr sz="1600"/>
          </a:p>
          <a:p>
            <a:pPr marL="457200" lvl="0" indent="-330200" algn="l" rtl="0">
              <a:spcBef>
                <a:spcPts val="0"/>
              </a:spcBef>
              <a:spcAft>
                <a:spcPts val="0"/>
              </a:spcAft>
              <a:buSzPts val="1600"/>
              <a:buChar char="•"/>
            </a:pPr>
            <a:r>
              <a:rPr lang="en-GB" sz="1600" b="1"/>
              <a:t>ASK </a:t>
            </a:r>
            <a:r>
              <a:rPr lang="en-GB" sz="1600"/>
              <a:t>Are there any X, Y, etc. satisfying the following conditions ...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8"/>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From Relation Triples to RDF</a:t>
            </a:r>
            <a:endParaRPr/>
          </a:p>
        </p:txBody>
      </p:sp>
      <p:sp>
        <p:nvSpPr>
          <p:cNvPr id="501" name="Google Shape;501;p38"/>
          <p:cNvSpPr txBox="1">
            <a:spLocks noGrp="1"/>
          </p:cNvSpPr>
          <p:nvPr>
            <p:ph type="body" idx="1"/>
          </p:nvPr>
        </p:nvSpPr>
        <p:spPr>
          <a:xfrm>
            <a:off x="201450" y="1369225"/>
            <a:ext cx="4370700" cy="36399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en-GB"/>
              <a:t>RDF stands for: - </a:t>
            </a:r>
            <a:endParaRPr/>
          </a:p>
          <a:p>
            <a:pPr marL="457200" lvl="0" indent="-317500" algn="l" rtl="0">
              <a:spcBef>
                <a:spcPts val="800"/>
              </a:spcBef>
              <a:spcAft>
                <a:spcPts val="0"/>
              </a:spcAft>
              <a:buSzPts val="1400"/>
              <a:buChar char="•"/>
            </a:pPr>
            <a:r>
              <a:rPr lang="en-GB"/>
              <a:t>Resource: Everything that can have a unique identifier (URI), e.g. pages, places, people, dogs, products... </a:t>
            </a:r>
            <a:endParaRPr/>
          </a:p>
          <a:p>
            <a:pPr marL="457200" lvl="0" indent="-317500" algn="l" rtl="0">
              <a:spcBef>
                <a:spcPts val="0"/>
              </a:spcBef>
              <a:spcAft>
                <a:spcPts val="0"/>
              </a:spcAft>
              <a:buSzPts val="1400"/>
              <a:buChar char="•"/>
            </a:pPr>
            <a:r>
              <a:rPr lang="en-GB"/>
              <a:t>Description: attributes, features, and relations of the resources</a:t>
            </a:r>
            <a:endParaRPr/>
          </a:p>
          <a:p>
            <a:pPr marL="457200" lvl="0" indent="-317500" algn="l" rtl="0">
              <a:spcBef>
                <a:spcPts val="0"/>
              </a:spcBef>
              <a:spcAft>
                <a:spcPts val="0"/>
              </a:spcAft>
              <a:buSzPts val="1400"/>
              <a:buChar char="•"/>
            </a:pPr>
            <a:r>
              <a:rPr lang="en-GB"/>
              <a:t>Framework: model, languages and syntaxes for these descriptions</a:t>
            </a:r>
            <a:endParaRPr/>
          </a:p>
          <a:p>
            <a:pPr marL="457200" lvl="0" indent="0" algn="l" rtl="0">
              <a:spcBef>
                <a:spcPts val="800"/>
              </a:spcBef>
              <a:spcAft>
                <a:spcPts val="0"/>
              </a:spcAft>
              <a:buNone/>
            </a:pPr>
            <a:endParaRPr/>
          </a:p>
          <a:p>
            <a:pPr marL="457200" lvl="0" indent="0" algn="l" rtl="0">
              <a:spcBef>
                <a:spcPts val="800"/>
              </a:spcBef>
              <a:spcAft>
                <a:spcPts val="0"/>
              </a:spcAft>
              <a:buNone/>
            </a:pPr>
            <a:r>
              <a:rPr lang="en-GB"/>
              <a:t>Published as a W3C recommendation in 1999</a:t>
            </a:r>
            <a:endParaRPr/>
          </a:p>
        </p:txBody>
      </p:sp>
      <p:pic>
        <p:nvPicPr>
          <p:cNvPr id="502" name="Google Shape;502;p38"/>
          <p:cNvPicPr preferRelativeResize="0"/>
          <p:nvPr/>
        </p:nvPicPr>
        <p:blipFill>
          <a:blip r:embed="rId3">
            <a:alphaModFix/>
          </a:blip>
          <a:stretch>
            <a:fillRect/>
          </a:stretch>
        </p:blipFill>
        <p:spPr>
          <a:xfrm>
            <a:off x="5046850" y="1268044"/>
            <a:ext cx="3744612" cy="35706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9"/>
          <p:cNvSpPr txBox="1">
            <a:spLocks noGrp="1"/>
          </p:cNvSpPr>
          <p:nvPr>
            <p:ph type="title"/>
          </p:nvPr>
        </p:nvSpPr>
        <p:spPr>
          <a:xfrm>
            <a:off x="628650" y="273849"/>
            <a:ext cx="7886700" cy="809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Too Complex and theoretical!</a:t>
            </a:r>
            <a:endParaRPr/>
          </a:p>
        </p:txBody>
      </p:sp>
      <p:sp>
        <p:nvSpPr>
          <p:cNvPr id="508" name="Google Shape;508;p39"/>
          <p:cNvSpPr txBox="1">
            <a:spLocks noGrp="1"/>
          </p:cNvSpPr>
          <p:nvPr>
            <p:ph type="body" idx="1"/>
          </p:nvPr>
        </p:nvSpPr>
        <p:spPr>
          <a:xfrm>
            <a:off x="628650" y="1369225"/>
            <a:ext cx="31848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GB" sz="1700" b="1" i="1">
                <a:solidFill>
                  <a:srgbClr val="212529"/>
                </a:solidFill>
                <a:highlight>
                  <a:srgbClr val="F1F5FE"/>
                </a:highlight>
                <a:latin typeface="Roboto"/>
                <a:ea typeface="Roboto"/>
                <a:cs typeface="Roboto"/>
                <a:sym typeface="Roboto"/>
              </a:rPr>
              <a:t>Built by the academics for the academics!</a:t>
            </a:r>
            <a:endParaRPr sz="1700" b="1" i="1">
              <a:solidFill>
                <a:srgbClr val="212529"/>
              </a:solidFill>
              <a:highlight>
                <a:srgbClr val="F1F5FE"/>
              </a:highlight>
              <a:latin typeface="Roboto"/>
              <a:ea typeface="Roboto"/>
              <a:cs typeface="Roboto"/>
              <a:sym typeface="Roboto"/>
            </a:endParaRPr>
          </a:p>
          <a:p>
            <a:pPr marL="0" lvl="0" indent="0" algn="l" rtl="0">
              <a:spcBef>
                <a:spcPts val="800"/>
              </a:spcBef>
              <a:spcAft>
                <a:spcPts val="0"/>
              </a:spcAft>
              <a:buNone/>
            </a:pPr>
            <a:endParaRPr sz="1700" b="1" i="1">
              <a:solidFill>
                <a:srgbClr val="212529"/>
              </a:solidFill>
              <a:highlight>
                <a:srgbClr val="F1F5FE"/>
              </a:highlight>
              <a:latin typeface="Roboto"/>
              <a:ea typeface="Roboto"/>
              <a:cs typeface="Roboto"/>
              <a:sym typeface="Roboto"/>
            </a:endParaRPr>
          </a:p>
          <a:p>
            <a:pPr marL="0" lvl="0" indent="0" algn="l" rtl="0">
              <a:spcBef>
                <a:spcPts val="800"/>
              </a:spcBef>
              <a:spcAft>
                <a:spcPts val="0"/>
              </a:spcAft>
              <a:buNone/>
            </a:pPr>
            <a:r>
              <a:rPr lang="en-GB" sz="1700" b="1" i="1">
                <a:solidFill>
                  <a:srgbClr val="212529"/>
                </a:solidFill>
                <a:highlight>
                  <a:srgbClr val="F1F5FE"/>
                </a:highlight>
                <a:latin typeface="Roboto"/>
                <a:ea typeface="Roboto"/>
                <a:cs typeface="Roboto"/>
                <a:sym typeface="Roboto"/>
              </a:rPr>
              <a:t>Agreement on concept hierarchy next-to-impossible</a:t>
            </a:r>
            <a:endParaRPr sz="1700" b="1" i="1">
              <a:solidFill>
                <a:srgbClr val="212529"/>
              </a:solidFill>
              <a:highlight>
                <a:srgbClr val="F1F5FE"/>
              </a:highlight>
              <a:latin typeface="Roboto"/>
              <a:ea typeface="Roboto"/>
              <a:cs typeface="Roboto"/>
              <a:sym typeface="Roboto"/>
            </a:endParaRPr>
          </a:p>
          <a:p>
            <a:pPr marL="0" lvl="0" indent="0" algn="l" rtl="0">
              <a:spcBef>
                <a:spcPts val="800"/>
              </a:spcBef>
              <a:spcAft>
                <a:spcPts val="0"/>
              </a:spcAft>
              <a:buNone/>
            </a:pPr>
            <a:endParaRPr sz="1700" b="1" i="1">
              <a:solidFill>
                <a:srgbClr val="212529"/>
              </a:solidFill>
              <a:highlight>
                <a:srgbClr val="F1F5FE"/>
              </a:highlight>
              <a:latin typeface="Roboto"/>
              <a:ea typeface="Roboto"/>
              <a:cs typeface="Roboto"/>
              <a:sym typeface="Roboto"/>
            </a:endParaRPr>
          </a:p>
          <a:p>
            <a:pPr marL="0" lvl="0" indent="0" algn="l" rtl="0">
              <a:spcBef>
                <a:spcPts val="800"/>
              </a:spcBef>
              <a:spcAft>
                <a:spcPts val="0"/>
              </a:spcAft>
              <a:buNone/>
            </a:pPr>
            <a:r>
              <a:rPr lang="en-GB" sz="1700">
                <a:solidFill>
                  <a:srgbClr val="212529"/>
                </a:solidFill>
                <a:highlight>
                  <a:srgbClr val="F1F5FE"/>
                </a:highlight>
                <a:latin typeface="Roboto"/>
                <a:ea typeface="Roboto"/>
                <a:cs typeface="Roboto"/>
                <a:sym typeface="Roboto"/>
              </a:rPr>
              <a:t>Manual curation not possible</a:t>
            </a:r>
            <a:endParaRPr sz="1700">
              <a:solidFill>
                <a:srgbClr val="212529"/>
              </a:solidFill>
              <a:highlight>
                <a:srgbClr val="F1F5FE"/>
              </a:highlight>
              <a:latin typeface="Roboto"/>
              <a:ea typeface="Roboto"/>
              <a:cs typeface="Roboto"/>
              <a:sym typeface="Roboto"/>
            </a:endParaRPr>
          </a:p>
          <a:p>
            <a:pPr marL="0" lvl="0" indent="0" algn="l" rtl="0">
              <a:spcBef>
                <a:spcPts val="800"/>
              </a:spcBef>
              <a:spcAft>
                <a:spcPts val="0"/>
              </a:spcAft>
              <a:buNone/>
            </a:pPr>
            <a:r>
              <a:rPr lang="en-GB" sz="1700">
                <a:solidFill>
                  <a:srgbClr val="212529"/>
                </a:solidFill>
                <a:highlight>
                  <a:srgbClr val="F1F5FE"/>
                </a:highlight>
                <a:latin typeface="Roboto"/>
                <a:ea typeface="Roboto"/>
                <a:cs typeface="Roboto"/>
                <a:sym typeface="Roboto"/>
              </a:rPr>
              <a:t>Not accessible to many developers, and not scalable to industrial workloads!</a:t>
            </a:r>
            <a:endParaRPr sz="1700">
              <a:solidFill>
                <a:srgbClr val="212529"/>
              </a:solidFill>
              <a:highlight>
                <a:srgbClr val="F1F5FE"/>
              </a:highlight>
              <a:latin typeface="Roboto"/>
              <a:ea typeface="Roboto"/>
              <a:cs typeface="Roboto"/>
              <a:sym typeface="Roboto"/>
            </a:endParaRPr>
          </a:p>
        </p:txBody>
      </p:sp>
      <p:pic>
        <p:nvPicPr>
          <p:cNvPr id="509" name="Google Shape;509;p39"/>
          <p:cNvPicPr preferRelativeResize="0"/>
          <p:nvPr/>
        </p:nvPicPr>
        <p:blipFill rotWithShape="1">
          <a:blip r:embed="rId3">
            <a:alphaModFix/>
          </a:blip>
          <a:srcRect l="11182" t="4021"/>
          <a:stretch/>
        </p:blipFill>
        <p:spPr>
          <a:xfrm>
            <a:off x="4143050" y="929825"/>
            <a:ext cx="4850550" cy="3931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0"/>
          <p:cNvSpPr txBox="1">
            <a:spLocks noGrp="1"/>
          </p:cNvSpPr>
          <p:nvPr>
            <p:ph type="title"/>
          </p:nvPr>
        </p:nvSpPr>
        <p:spPr>
          <a:xfrm>
            <a:off x="1303800" y="11882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Dbpedia</a:t>
            </a:r>
            <a:endParaRPr/>
          </a:p>
        </p:txBody>
      </p:sp>
      <p:sp>
        <p:nvSpPr>
          <p:cNvPr id="515" name="Google Shape;515;p40"/>
          <p:cNvSpPr txBox="1"/>
          <p:nvPr/>
        </p:nvSpPr>
        <p:spPr>
          <a:xfrm>
            <a:off x="1303800" y="699475"/>
            <a:ext cx="7309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Nunito"/>
                <a:ea typeface="Nunito"/>
                <a:cs typeface="Nunito"/>
                <a:sym typeface="Nunito"/>
              </a:rPr>
              <a:t>The DBpedia project leverages Wikepedia - extracts structured information from Wikipedia and makes this information accessible on the Web through queries</a:t>
            </a:r>
            <a:endParaRPr>
              <a:latin typeface="Nunito"/>
              <a:ea typeface="Nunito"/>
              <a:cs typeface="Nunito"/>
              <a:sym typeface="Nunito"/>
            </a:endParaRPr>
          </a:p>
        </p:txBody>
      </p:sp>
      <p:pic>
        <p:nvPicPr>
          <p:cNvPr id="516" name="Google Shape;516;p40"/>
          <p:cNvPicPr preferRelativeResize="0"/>
          <p:nvPr/>
        </p:nvPicPr>
        <p:blipFill>
          <a:blip r:embed="rId3">
            <a:alphaModFix/>
          </a:blip>
          <a:stretch>
            <a:fillRect/>
          </a:stretch>
        </p:blipFill>
        <p:spPr>
          <a:xfrm>
            <a:off x="166450" y="1486575"/>
            <a:ext cx="4999352" cy="3468625"/>
          </a:xfrm>
          <a:prstGeom prst="rect">
            <a:avLst/>
          </a:prstGeom>
          <a:noFill/>
          <a:ln w="9525" cap="flat" cmpd="sng">
            <a:solidFill>
              <a:schemeClr val="dk2"/>
            </a:solidFill>
            <a:prstDash val="solid"/>
            <a:round/>
            <a:headEnd type="none" w="sm" len="sm"/>
            <a:tailEnd type="none" w="sm" len="sm"/>
          </a:ln>
        </p:spPr>
      </p:pic>
      <p:pic>
        <p:nvPicPr>
          <p:cNvPr id="517" name="Google Shape;517;p40"/>
          <p:cNvPicPr preferRelativeResize="0"/>
          <p:nvPr/>
        </p:nvPicPr>
        <p:blipFill>
          <a:blip r:embed="rId4">
            <a:alphaModFix/>
          </a:blip>
          <a:stretch>
            <a:fillRect/>
          </a:stretch>
        </p:blipFill>
        <p:spPr>
          <a:xfrm>
            <a:off x="5318202" y="1315063"/>
            <a:ext cx="3673399" cy="2513378"/>
          </a:xfrm>
          <a:prstGeom prst="rect">
            <a:avLst/>
          </a:prstGeom>
          <a:noFill/>
          <a:ln>
            <a:noFill/>
          </a:ln>
        </p:spPr>
      </p:pic>
      <p:pic>
        <p:nvPicPr>
          <p:cNvPr id="518" name="Google Shape;518;p40"/>
          <p:cNvPicPr preferRelativeResize="0"/>
          <p:nvPr/>
        </p:nvPicPr>
        <p:blipFill>
          <a:blip r:embed="rId5">
            <a:alphaModFix/>
          </a:blip>
          <a:stretch>
            <a:fillRect/>
          </a:stretch>
        </p:blipFill>
        <p:spPr>
          <a:xfrm>
            <a:off x="5318200" y="3778175"/>
            <a:ext cx="3749601" cy="13653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1"/>
          <p:cNvSpPr txBox="1">
            <a:spLocks noGrp="1"/>
          </p:cNvSpPr>
          <p:nvPr>
            <p:ph type="title"/>
          </p:nvPr>
        </p:nvSpPr>
        <p:spPr>
          <a:xfrm>
            <a:off x="1233175" y="198400"/>
            <a:ext cx="7030500" cy="9993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en-GB"/>
              <a:t>Wikipedia Infoboxes</a:t>
            </a:r>
            <a:endParaRPr/>
          </a:p>
        </p:txBody>
      </p:sp>
      <p:pic>
        <p:nvPicPr>
          <p:cNvPr id="524" name="Google Shape;524;p41"/>
          <p:cNvPicPr preferRelativeResize="0"/>
          <p:nvPr/>
        </p:nvPicPr>
        <p:blipFill rotWithShape="1">
          <a:blip r:embed="rId3">
            <a:alphaModFix/>
          </a:blip>
          <a:srcRect t="9534" b="4340"/>
          <a:stretch/>
        </p:blipFill>
        <p:spPr>
          <a:xfrm>
            <a:off x="641050" y="882750"/>
            <a:ext cx="8049998" cy="2283375"/>
          </a:xfrm>
          <a:prstGeom prst="rect">
            <a:avLst/>
          </a:prstGeom>
          <a:noFill/>
          <a:ln>
            <a:noFill/>
          </a:ln>
        </p:spPr>
      </p:pic>
      <p:sp>
        <p:nvSpPr>
          <p:cNvPr id="525" name="Google Shape;525;p41"/>
          <p:cNvSpPr txBox="1"/>
          <p:nvPr/>
        </p:nvSpPr>
        <p:spPr>
          <a:xfrm>
            <a:off x="3095525" y="4672700"/>
            <a:ext cx="590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Nunito"/>
                <a:ea typeface="Nunito"/>
                <a:cs typeface="Nunito"/>
                <a:sym typeface="Nunito"/>
              </a:rPr>
              <a:t>Bizer et al., DBpedia - A Crystallization Point for the Web of Data 2009</a:t>
            </a:r>
            <a:endParaRPr>
              <a:latin typeface="Nunito"/>
              <a:ea typeface="Nunito"/>
              <a:cs typeface="Nunito"/>
              <a:sym typeface="Nunito"/>
            </a:endParaRPr>
          </a:p>
        </p:txBody>
      </p:sp>
      <p:sp>
        <p:nvSpPr>
          <p:cNvPr id="526" name="Google Shape;526;p41"/>
          <p:cNvSpPr txBox="1"/>
          <p:nvPr/>
        </p:nvSpPr>
        <p:spPr>
          <a:xfrm>
            <a:off x="327150" y="3315000"/>
            <a:ext cx="8677800" cy="83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t>Used a manually created ontology arranging the 350 most commonly used infobox templates within the English edition of Wikipedia into a subsumption hierarchy consisting of 170 classes and then mapping 2350 attributes from within these templates to 720 ontology properties.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2"/>
          <p:cNvSpPr txBox="1">
            <a:spLocks noGrp="1"/>
          </p:cNvSpPr>
          <p:nvPr>
            <p:ph type="title"/>
          </p:nvPr>
        </p:nvSpPr>
        <p:spPr>
          <a:xfrm>
            <a:off x="1244950" y="178625"/>
            <a:ext cx="47694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Google Knowledge Graph - not strings but things</a:t>
            </a:r>
            <a:endParaRPr/>
          </a:p>
        </p:txBody>
      </p:sp>
      <p:sp>
        <p:nvSpPr>
          <p:cNvPr id="532" name="Google Shape;532;p42"/>
          <p:cNvSpPr txBox="1">
            <a:spLocks noGrp="1"/>
          </p:cNvSpPr>
          <p:nvPr>
            <p:ph type="body" idx="1"/>
          </p:nvPr>
        </p:nvSpPr>
        <p:spPr>
          <a:xfrm>
            <a:off x="1162525" y="1248550"/>
            <a:ext cx="4593000" cy="29769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000000"/>
                </a:solidFill>
                <a:highlight>
                  <a:srgbClr val="FFFFFF"/>
                </a:highlight>
                <a:latin typeface="Nunito Medium"/>
                <a:ea typeface="Nunito Medium"/>
                <a:cs typeface="Nunito Medium"/>
                <a:sym typeface="Nunito Medium"/>
              </a:rPr>
              <a:t>Google Knowledge Graph is filled with billions of facts on various people, places, and things</a:t>
            </a:r>
            <a:endParaRPr sz="1600">
              <a:solidFill>
                <a:srgbClr val="000000"/>
              </a:solidFill>
              <a:highlight>
                <a:srgbClr val="FFFFFF"/>
              </a:highlight>
              <a:latin typeface="Nunito Medium"/>
              <a:ea typeface="Nunito Medium"/>
              <a:cs typeface="Nunito Medium"/>
              <a:sym typeface="Nunito Medium"/>
            </a:endParaRPr>
          </a:p>
          <a:p>
            <a:pPr marL="0" lvl="0" indent="0" algn="l" rtl="0">
              <a:spcBef>
                <a:spcPts val="1200"/>
              </a:spcBef>
              <a:spcAft>
                <a:spcPts val="0"/>
              </a:spcAft>
              <a:buNone/>
            </a:pPr>
            <a:r>
              <a:rPr lang="en-GB" sz="1600">
                <a:solidFill>
                  <a:schemeClr val="hlink"/>
                </a:solidFill>
                <a:highlight>
                  <a:srgbClr val="FFFFFF"/>
                </a:highlight>
                <a:uFill>
                  <a:noFill/>
                </a:uFill>
                <a:latin typeface="Nunito Medium"/>
                <a:ea typeface="Nunito Medium"/>
                <a:cs typeface="Nunito Medium"/>
                <a:sym typeface="Nunito Medium"/>
                <a:hlinkClick r:id="rId3"/>
              </a:rPr>
              <a:t>Wikipedia and the CIA Factbook</a:t>
            </a:r>
            <a:endParaRPr sz="1600">
              <a:solidFill>
                <a:srgbClr val="000000"/>
              </a:solidFill>
              <a:highlight>
                <a:srgbClr val="FFFFFF"/>
              </a:highlight>
              <a:latin typeface="Nunito Medium"/>
              <a:ea typeface="Nunito Medium"/>
              <a:cs typeface="Nunito Medium"/>
              <a:sym typeface="Nunito Medium"/>
            </a:endParaRPr>
          </a:p>
          <a:p>
            <a:pPr marL="0" lvl="0" indent="0" algn="l" rtl="0">
              <a:spcBef>
                <a:spcPts val="1200"/>
              </a:spcBef>
              <a:spcAft>
                <a:spcPts val="1200"/>
              </a:spcAft>
              <a:buNone/>
            </a:pPr>
            <a:r>
              <a:rPr lang="en-GB" sz="1600">
                <a:solidFill>
                  <a:srgbClr val="000000"/>
                </a:solidFill>
                <a:highlight>
                  <a:srgbClr val="FFFFFF"/>
                </a:highlight>
                <a:latin typeface="Nunito Medium"/>
                <a:ea typeface="Nunito Medium"/>
                <a:cs typeface="Nunito Medium"/>
                <a:sym typeface="Nunito Medium"/>
              </a:rPr>
              <a:t>Enables searching for things, people or places that Google knows about — landmarks, celebrities, cities, sports teams, buildings, geographical features, movies, celestial objects, works of art and more — and instantly get information that’s relevant to the query </a:t>
            </a:r>
            <a:endParaRPr sz="1600">
              <a:solidFill>
                <a:srgbClr val="000000"/>
              </a:solidFill>
              <a:highlight>
                <a:srgbClr val="FFFFFF"/>
              </a:highlight>
              <a:latin typeface="Nunito Medium"/>
              <a:ea typeface="Nunito Medium"/>
              <a:cs typeface="Nunito Medium"/>
              <a:sym typeface="Nunito Medium"/>
            </a:endParaRPr>
          </a:p>
        </p:txBody>
      </p:sp>
      <p:pic>
        <p:nvPicPr>
          <p:cNvPr id="533" name="Google Shape;533;p42"/>
          <p:cNvPicPr preferRelativeResize="0"/>
          <p:nvPr/>
        </p:nvPicPr>
        <p:blipFill>
          <a:blip r:embed="rId4">
            <a:alphaModFix/>
          </a:blip>
          <a:stretch>
            <a:fillRect/>
          </a:stretch>
        </p:blipFill>
        <p:spPr>
          <a:xfrm>
            <a:off x="6085100" y="0"/>
            <a:ext cx="272425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3"/>
          <p:cNvSpPr txBox="1">
            <a:spLocks noGrp="1"/>
          </p:cNvSpPr>
          <p:nvPr>
            <p:ph type="title"/>
          </p:nvPr>
        </p:nvSpPr>
        <p:spPr>
          <a:xfrm>
            <a:off x="1221425" y="18665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Knowledge Graphs make search easier</a:t>
            </a:r>
            <a:endParaRPr/>
          </a:p>
        </p:txBody>
      </p:sp>
      <p:pic>
        <p:nvPicPr>
          <p:cNvPr id="539" name="Google Shape;539;p43"/>
          <p:cNvPicPr preferRelativeResize="0"/>
          <p:nvPr/>
        </p:nvPicPr>
        <p:blipFill>
          <a:blip r:embed="rId3">
            <a:alphaModFix/>
          </a:blip>
          <a:stretch>
            <a:fillRect/>
          </a:stretch>
        </p:blipFill>
        <p:spPr>
          <a:xfrm>
            <a:off x="176550" y="798325"/>
            <a:ext cx="5768427" cy="2397501"/>
          </a:xfrm>
          <a:prstGeom prst="rect">
            <a:avLst/>
          </a:prstGeom>
          <a:noFill/>
          <a:ln w="9525" cap="flat" cmpd="sng">
            <a:solidFill>
              <a:schemeClr val="dk2"/>
            </a:solidFill>
            <a:prstDash val="solid"/>
            <a:round/>
            <a:headEnd type="none" w="sm" len="sm"/>
            <a:tailEnd type="none" w="sm" len="sm"/>
          </a:ln>
        </p:spPr>
      </p:pic>
      <p:pic>
        <p:nvPicPr>
          <p:cNvPr id="540" name="Google Shape;540;p43"/>
          <p:cNvPicPr preferRelativeResize="0"/>
          <p:nvPr/>
        </p:nvPicPr>
        <p:blipFill>
          <a:blip r:embed="rId4">
            <a:alphaModFix/>
          </a:blip>
          <a:stretch>
            <a:fillRect/>
          </a:stretch>
        </p:blipFill>
        <p:spPr>
          <a:xfrm>
            <a:off x="3895875" y="3076450"/>
            <a:ext cx="5190574" cy="2067049"/>
          </a:xfrm>
          <a:prstGeom prst="rect">
            <a:avLst/>
          </a:prstGeom>
          <a:noFill/>
          <a:ln w="952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6"/>
          <p:cNvSpPr txBox="1">
            <a:spLocks noGrp="1"/>
          </p:cNvSpPr>
          <p:nvPr>
            <p:ph type="title"/>
          </p:nvPr>
        </p:nvSpPr>
        <p:spPr>
          <a:xfrm>
            <a:off x="484600" y="15762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The Flow</a:t>
            </a:r>
            <a:endParaRPr/>
          </a:p>
        </p:txBody>
      </p:sp>
      <p:sp>
        <p:nvSpPr>
          <p:cNvPr id="359" name="Google Shape;359;p26"/>
          <p:cNvSpPr txBox="1">
            <a:spLocks noGrp="1"/>
          </p:cNvSpPr>
          <p:nvPr>
            <p:ph type="body" idx="1"/>
          </p:nvPr>
        </p:nvSpPr>
        <p:spPr>
          <a:xfrm>
            <a:off x="612825" y="789550"/>
            <a:ext cx="7528500" cy="4131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Maven Pro Medium"/>
              <a:buAutoNum type="arabicPeriod"/>
            </a:pPr>
            <a:r>
              <a:rPr lang="en-GB" sz="1800">
                <a:latin typeface="Maven Pro Medium"/>
                <a:ea typeface="Maven Pro Medium"/>
                <a:cs typeface="Maven Pro Medium"/>
                <a:sym typeface="Maven Pro Medium"/>
              </a:rPr>
              <a:t>Introduction to Knowledge-graphs</a:t>
            </a:r>
            <a:endParaRPr sz="1800">
              <a:latin typeface="Maven Pro Medium"/>
              <a:ea typeface="Maven Pro Medium"/>
              <a:cs typeface="Maven Pro Medium"/>
              <a:sym typeface="Maven Pro Medium"/>
            </a:endParaRPr>
          </a:p>
          <a:p>
            <a:pPr marL="457200" lvl="0" indent="0" algn="l" rtl="0">
              <a:spcBef>
                <a:spcPts val="1200"/>
              </a:spcBef>
              <a:spcAft>
                <a:spcPts val="0"/>
              </a:spcAft>
              <a:buNone/>
            </a:pPr>
            <a:r>
              <a:rPr lang="en-GB" sz="1800">
                <a:latin typeface="Maven Pro Medium"/>
                <a:ea typeface="Maven Pro Medium"/>
                <a:cs typeface="Maven Pro Medium"/>
                <a:sym typeface="Maven Pro Medium"/>
              </a:rPr>
              <a:t>History and Evolution</a:t>
            </a:r>
            <a:endParaRPr sz="1800">
              <a:latin typeface="Maven Pro Medium"/>
              <a:ea typeface="Maven Pro Medium"/>
              <a:cs typeface="Maven Pro Medium"/>
              <a:sym typeface="Maven Pro Medium"/>
            </a:endParaRPr>
          </a:p>
          <a:p>
            <a:pPr marL="0" lvl="0" indent="457200" algn="l" rtl="0">
              <a:spcBef>
                <a:spcPts val="1200"/>
              </a:spcBef>
              <a:spcAft>
                <a:spcPts val="0"/>
              </a:spcAft>
              <a:buNone/>
            </a:pPr>
            <a:r>
              <a:rPr lang="en-GB" sz="1800">
                <a:latin typeface="Maven Pro Medium"/>
                <a:ea typeface="Maven Pro Medium"/>
                <a:cs typeface="Maven Pro Medium"/>
                <a:sym typeface="Maven Pro Medium"/>
              </a:rPr>
              <a:t>Business Text Processing with Knowledge Graphs  </a:t>
            </a:r>
            <a:endParaRPr sz="1800">
              <a:latin typeface="Maven Pro Medium"/>
              <a:ea typeface="Maven Pro Medium"/>
              <a:cs typeface="Maven Pro Medium"/>
              <a:sym typeface="Maven Pro Medium"/>
            </a:endParaRPr>
          </a:p>
          <a:p>
            <a:pPr marL="457200" lvl="0" indent="-342900" algn="l" rtl="0">
              <a:spcBef>
                <a:spcPts val="1200"/>
              </a:spcBef>
              <a:spcAft>
                <a:spcPts val="0"/>
              </a:spcAft>
              <a:buSzPts val="1800"/>
              <a:buFont typeface="Maven Pro Medium"/>
              <a:buAutoNum type="arabicPeriod"/>
            </a:pPr>
            <a:r>
              <a:rPr lang="en-GB" sz="1800">
                <a:latin typeface="Maven Pro Medium"/>
                <a:ea typeface="Maven Pro Medium"/>
                <a:cs typeface="Maven Pro Medium"/>
                <a:sym typeface="Maven Pro Medium"/>
              </a:rPr>
              <a:t>Business Document Processing and Knowledge Graphs </a:t>
            </a:r>
            <a:endParaRPr sz="1800">
              <a:latin typeface="Maven Pro Medium"/>
              <a:ea typeface="Maven Pro Medium"/>
              <a:cs typeface="Maven Pro Medium"/>
              <a:sym typeface="Maven Pro Medium"/>
            </a:endParaRPr>
          </a:p>
          <a:p>
            <a:pPr marL="0" lvl="0" indent="0" algn="l" rtl="0">
              <a:spcBef>
                <a:spcPts val="1200"/>
              </a:spcBef>
              <a:spcAft>
                <a:spcPts val="0"/>
              </a:spcAft>
              <a:buNone/>
            </a:pPr>
            <a:r>
              <a:rPr lang="en-GB" sz="1800">
                <a:latin typeface="Maven Pro Medium"/>
                <a:ea typeface="Maven Pro Medium"/>
                <a:cs typeface="Maven Pro Medium"/>
                <a:sym typeface="Maven Pro Medium"/>
              </a:rPr>
              <a:t>	Information Extraction - NER and Relation extraction</a:t>
            </a:r>
            <a:endParaRPr sz="1800">
              <a:latin typeface="Maven Pro Medium"/>
              <a:ea typeface="Maven Pro Medium"/>
              <a:cs typeface="Maven Pro Medium"/>
              <a:sym typeface="Maven Pro Medium"/>
            </a:endParaRPr>
          </a:p>
          <a:p>
            <a:pPr marL="457200" lvl="0" indent="-342900" algn="l" rtl="0">
              <a:spcBef>
                <a:spcPts val="1200"/>
              </a:spcBef>
              <a:spcAft>
                <a:spcPts val="0"/>
              </a:spcAft>
              <a:buSzPts val="1800"/>
              <a:buFont typeface="Maven Pro Medium"/>
              <a:buAutoNum type="arabicPeriod"/>
            </a:pPr>
            <a:r>
              <a:rPr lang="en-GB" sz="1800">
                <a:latin typeface="Maven Pro Medium"/>
                <a:ea typeface="Maven Pro Medium"/>
                <a:cs typeface="Maven Pro Medium"/>
                <a:sym typeface="Maven Pro Medium"/>
              </a:rPr>
              <a:t>Storing and using Knowledge Graphs</a:t>
            </a:r>
            <a:endParaRPr sz="1800">
              <a:latin typeface="Maven Pro Medium"/>
              <a:ea typeface="Maven Pro Medium"/>
              <a:cs typeface="Maven Pro Medium"/>
              <a:sym typeface="Maven Pro Medium"/>
            </a:endParaRPr>
          </a:p>
          <a:p>
            <a:pPr marL="0" lvl="0" indent="457200" algn="l" rtl="0">
              <a:spcBef>
                <a:spcPts val="1200"/>
              </a:spcBef>
              <a:spcAft>
                <a:spcPts val="0"/>
              </a:spcAft>
              <a:buNone/>
            </a:pPr>
            <a:r>
              <a:rPr lang="en-GB" sz="1800">
                <a:latin typeface="Maven Pro Medium"/>
                <a:ea typeface="Maven Pro Medium"/>
                <a:cs typeface="Maven Pro Medium"/>
                <a:sym typeface="Maven Pro Medium"/>
              </a:rPr>
              <a:t>Graph Databases</a:t>
            </a:r>
            <a:endParaRPr sz="1800">
              <a:latin typeface="Maven Pro Medium"/>
              <a:ea typeface="Maven Pro Medium"/>
              <a:cs typeface="Maven Pro Medium"/>
              <a:sym typeface="Maven Pro Medium"/>
            </a:endParaRPr>
          </a:p>
          <a:p>
            <a:pPr marL="457200" lvl="0" indent="-342900" algn="l" rtl="0">
              <a:spcBef>
                <a:spcPts val="1200"/>
              </a:spcBef>
              <a:spcAft>
                <a:spcPts val="0"/>
              </a:spcAft>
              <a:buSzPts val="1800"/>
              <a:buFont typeface="Maven Pro Medium"/>
              <a:buAutoNum type="arabicPeriod"/>
            </a:pPr>
            <a:r>
              <a:rPr lang="en-GB" sz="1800">
                <a:latin typeface="Maven Pro Medium"/>
                <a:ea typeface="Maven Pro Medium"/>
                <a:cs typeface="Maven Pro Medium"/>
                <a:sym typeface="Maven Pro Medium"/>
              </a:rPr>
              <a:t>Knowledge Graph driven Question - Answering (KGQA) </a:t>
            </a:r>
            <a:endParaRPr sz="1800">
              <a:latin typeface="Maven Pro Medium"/>
              <a:ea typeface="Maven Pro Medium"/>
              <a:cs typeface="Maven Pro Medium"/>
              <a:sym typeface="Maven Pr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4"/>
          <p:cNvSpPr txBox="1">
            <a:spLocks noGrp="1"/>
          </p:cNvSpPr>
          <p:nvPr>
            <p:ph type="title"/>
          </p:nvPr>
        </p:nvSpPr>
        <p:spPr>
          <a:xfrm>
            <a:off x="1292025" y="10422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Dbpedia vs Google Knowledge Graph</a:t>
            </a:r>
            <a:endParaRPr/>
          </a:p>
        </p:txBody>
      </p:sp>
      <p:pic>
        <p:nvPicPr>
          <p:cNvPr id="546" name="Google Shape;546;p44"/>
          <p:cNvPicPr preferRelativeResize="0"/>
          <p:nvPr/>
        </p:nvPicPr>
        <p:blipFill>
          <a:blip r:embed="rId3">
            <a:alphaModFix/>
          </a:blip>
          <a:stretch>
            <a:fillRect/>
          </a:stretch>
        </p:blipFill>
        <p:spPr>
          <a:xfrm>
            <a:off x="70600" y="766924"/>
            <a:ext cx="7968302" cy="3412201"/>
          </a:xfrm>
          <a:prstGeom prst="rect">
            <a:avLst/>
          </a:prstGeom>
          <a:noFill/>
          <a:ln>
            <a:noFill/>
          </a:ln>
        </p:spPr>
      </p:pic>
      <p:pic>
        <p:nvPicPr>
          <p:cNvPr id="547" name="Google Shape;547;p44"/>
          <p:cNvPicPr preferRelativeResize="0"/>
          <p:nvPr/>
        </p:nvPicPr>
        <p:blipFill>
          <a:blip r:embed="rId4">
            <a:alphaModFix/>
          </a:blip>
          <a:stretch>
            <a:fillRect/>
          </a:stretch>
        </p:blipFill>
        <p:spPr>
          <a:xfrm>
            <a:off x="3672250" y="2357625"/>
            <a:ext cx="5471751" cy="2397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5"/>
          <p:cNvSpPr txBox="1">
            <a:spLocks noGrp="1"/>
          </p:cNvSpPr>
          <p:nvPr>
            <p:ph type="title"/>
          </p:nvPr>
        </p:nvSpPr>
        <p:spPr>
          <a:xfrm>
            <a:off x="0" y="116000"/>
            <a:ext cx="7030500" cy="590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How does all this that help Business?</a:t>
            </a:r>
            <a:endParaRPr/>
          </a:p>
        </p:txBody>
      </p:sp>
      <p:pic>
        <p:nvPicPr>
          <p:cNvPr id="553" name="Google Shape;553;p45"/>
          <p:cNvPicPr preferRelativeResize="0"/>
          <p:nvPr/>
        </p:nvPicPr>
        <p:blipFill>
          <a:blip r:embed="rId3">
            <a:alphaModFix/>
          </a:blip>
          <a:stretch>
            <a:fillRect/>
          </a:stretch>
        </p:blipFill>
        <p:spPr>
          <a:xfrm>
            <a:off x="1123425" y="931425"/>
            <a:ext cx="2178050" cy="1302325"/>
          </a:xfrm>
          <a:prstGeom prst="rect">
            <a:avLst/>
          </a:prstGeom>
          <a:noFill/>
          <a:ln>
            <a:noFill/>
          </a:ln>
        </p:spPr>
      </p:pic>
      <p:pic>
        <p:nvPicPr>
          <p:cNvPr id="554" name="Google Shape;554;p45"/>
          <p:cNvPicPr preferRelativeResize="0"/>
          <p:nvPr/>
        </p:nvPicPr>
        <p:blipFill>
          <a:blip r:embed="rId4">
            <a:alphaModFix/>
          </a:blip>
          <a:stretch>
            <a:fillRect/>
          </a:stretch>
        </p:blipFill>
        <p:spPr>
          <a:xfrm>
            <a:off x="1123425" y="2753475"/>
            <a:ext cx="2378149" cy="1759876"/>
          </a:xfrm>
          <a:prstGeom prst="rect">
            <a:avLst/>
          </a:prstGeom>
          <a:noFill/>
          <a:ln>
            <a:noFill/>
          </a:ln>
        </p:spPr>
      </p:pic>
      <p:sp>
        <p:nvSpPr>
          <p:cNvPr id="555" name="Google Shape;555;p45"/>
          <p:cNvSpPr txBox="1"/>
          <p:nvPr/>
        </p:nvSpPr>
        <p:spPr>
          <a:xfrm>
            <a:off x="1135450" y="2202450"/>
            <a:ext cx="215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Nunito"/>
                <a:ea typeface="Nunito"/>
                <a:cs typeface="Nunito"/>
                <a:sym typeface="Nunito"/>
              </a:rPr>
              <a:t>Tsunami hits Japan</a:t>
            </a:r>
            <a:endParaRPr sz="1200" b="1">
              <a:latin typeface="Nunito"/>
              <a:ea typeface="Nunito"/>
              <a:cs typeface="Nunito"/>
              <a:sym typeface="Nunito"/>
            </a:endParaRPr>
          </a:p>
        </p:txBody>
      </p:sp>
      <p:sp>
        <p:nvSpPr>
          <p:cNvPr id="556" name="Google Shape;556;p45"/>
          <p:cNvSpPr txBox="1"/>
          <p:nvPr/>
        </p:nvSpPr>
        <p:spPr>
          <a:xfrm>
            <a:off x="3612688" y="1902475"/>
            <a:ext cx="2328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Nunito"/>
                <a:ea typeface="Nunito"/>
                <a:cs typeface="Nunito"/>
                <a:sym typeface="Nunito"/>
              </a:rPr>
              <a:t>How do these News affect my company?</a:t>
            </a:r>
            <a:endParaRPr>
              <a:latin typeface="Nunito"/>
              <a:ea typeface="Nunito"/>
              <a:cs typeface="Nunito"/>
              <a:sym typeface="Nunito"/>
            </a:endParaRPr>
          </a:p>
          <a:p>
            <a:pPr marL="0" lvl="0" indent="0" algn="l" rtl="0">
              <a:spcBef>
                <a:spcPts val="0"/>
              </a:spcBef>
              <a:spcAft>
                <a:spcPts val="0"/>
              </a:spcAft>
              <a:buNone/>
            </a:pPr>
            <a:r>
              <a:rPr lang="en-GB">
                <a:latin typeface="Nunito"/>
                <a:ea typeface="Nunito"/>
                <a:cs typeface="Nunito"/>
                <a:sym typeface="Nunito"/>
              </a:rPr>
              <a:t>(FORD / BMW/MARUTI/NISSAN/…) </a:t>
            </a:r>
            <a:endParaRPr>
              <a:latin typeface="Nunito"/>
              <a:ea typeface="Nunito"/>
              <a:cs typeface="Nunito"/>
              <a:sym typeface="Nunito"/>
            </a:endParaRPr>
          </a:p>
        </p:txBody>
      </p:sp>
      <p:pic>
        <p:nvPicPr>
          <p:cNvPr id="557" name="Google Shape;557;p45"/>
          <p:cNvPicPr preferRelativeResize="0"/>
          <p:nvPr/>
        </p:nvPicPr>
        <p:blipFill>
          <a:blip r:embed="rId5">
            <a:alphaModFix/>
          </a:blip>
          <a:stretch>
            <a:fillRect/>
          </a:stretch>
        </p:blipFill>
        <p:spPr>
          <a:xfrm>
            <a:off x="6252837" y="907038"/>
            <a:ext cx="2013276" cy="1410975"/>
          </a:xfrm>
          <a:prstGeom prst="rect">
            <a:avLst/>
          </a:prstGeom>
          <a:noFill/>
          <a:ln>
            <a:noFill/>
          </a:ln>
        </p:spPr>
      </p:pic>
      <p:sp>
        <p:nvSpPr>
          <p:cNvPr id="558" name="Google Shape;558;p45"/>
          <p:cNvSpPr txBox="1"/>
          <p:nvPr/>
        </p:nvSpPr>
        <p:spPr>
          <a:xfrm>
            <a:off x="6222100" y="256975"/>
            <a:ext cx="2606700" cy="615600"/>
          </a:xfrm>
          <a:prstGeom prst="rect">
            <a:avLst/>
          </a:prstGeom>
          <a:noFill/>
          <a:ln w="9525" cap="flat" cmpd="sng">
            <a:solidFill>
              <a:srgbClr val="C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Nunito"/>
                <a:ea typeface="Nunito"/>
                <a:cs typeface="Nunito"/>
                <a:sym typeface="Nunito"/>
              </a:rPr>
              <a:t>Check order status with suppliers from Japan</a:t>
            </a:r>
            <a:endParaRPr>
              <a:latin typeface="Nunito"/>
              <a:ea typeface="Nunito"/>
              <a:cs typeface="Nunito"/>
              <a:sym typeface="Nunito"/>
            </a:endParaRPr>
          </a:p>
        </p:txBody>
      </p:sp>
      <p:pic>
        <p:nvPicPr>
          <p:cNvPr id="559" name="Google Shape;559;p45"/>
          <p:cNvPicPr preferRelativeResize="0"/>
          <p:nvPr/>
        </p:nvPicPr>
        <p:blipFill rotWithShape="1">
          <a:blip r:embed="rId6">
            <a:alphaModFix/>
          </a:blip>
          <a:srcRect t="21967" b="27230"/>
          <a:stretch/>
        </p:blipFill>
        <p:spPr>
          <a:xfrm>
            <a:off x="6152750" y="2460100"/>
            <a:ext cx="2745401" cy="2612977"/>
          </a:xfrm>
          <a:prstGeom prst="rect">
            <a:avLst/>
          </a:prstGeom>
          <a:noFill/>
          <a:ln w="9525" cap="flat" cmpd="sng">
            <a:solidFill>
              <a:schemeClr val="dk2"/>
            </a:solidFill>
            <a:prstDash val="solid"/>
            <a:round/>
            <a:headEnd type="none" w="sm" len="sm"/>
            <a:tailEnd type="none" w="sm" len="sm"/>
          </a:ln>
        </p:spPr>
      </p:pic>
      <p:cxnSp>
        <p:nvCxnSpPr>
          <p:cNvPr id="560" name="Google Shape;560;p45"/>
          <p:cNvCxnSpPr>
            <a:stCxn id="556" idx="0"/>
            <a:endCxn id="558" idx="1"/>
          </p:cNvCxnSpPr>
          <p:nvPr/>
        </p:nvCxnSpPr>
        <p:spPr>
          <a:xfrm rot="-5400000">
            <a:off x="4830838" y="511075"/>
            <a:ext cx="1337700" cy="1445100"/>
          </a:xfrm>
          <a:prstGeom prst="curvedConnector2">
            <a:avLst/>
          </a:prstGeom>
          <a:noFill/>
          <a:ln w="9525" cap="flat" cmpd="sng">
            <a:solidFill>
              <a:schemeClr val="dk2"/>
            </a:solidFill>
            <a:prstDash val="solid"/>
            <a:round/>
            <a:headEnd type="none" w="med" len="med"/>
            <a:tailEnd type="none" w="med" len="med"/>
          </a:ln>
        </p:spPr>
      </p:cxnSp>
      <p:sp>
        <p:nvSpPr>
          <p:cNvPr id="561" name="Google Shape;561;p45"/>
          <p:cNvSpPr txBox="1"/>
          <p:nvPr/>
        </p:nvSpPr>
        <p:spPr>
          <a:xfrm>
            <a:off x="5081200" y="1056663"/>
            <a:ext cx="90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Nunito"/>
                <a:ea typeface="Nunito"/>
                <a:cs typeface="Nunito"/>
                <a:sym typeface="Nunito"/>
              </a:rPr>
              <a:t>Manual Query</a:t>
            </a:r>
            <a:endParaRPr sz="1200" b="1">
              <a:latin typeface="Nunito"/>
              <a:ea typeface="Nunito"/>
              <a:cs typeface="Nunito"/>
              <a:sym typeface="Nunito"/>
            </a:endParaRPr>
          </a:p>
        </p:txBody>
      </p:sp>
      <p:sp>
        <p:nvSpPr>
          <p:cNvPr id="562" name="Google Shape;562;p45"/>
          <p:cNvSpPr txBox="1"/>
          <p:nvPr/>
        </p:nvSpPr>
        <p:spPr>
          <a:xfrm>
            <a:off x="5011750" y="3766663"/>
            <a:ext cx="90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Nunito"/>
                <a:ea typeface="Nunito"/>
                <a:cs typeface="Nunito"/>
                <a:sym typeface="Nunito"/>
              </a:rPr>
              <a:t>Ask ChatGpt</a:t>
            </a:r>
            <a:endParaRPr sz="1200" b="1">
              <a:latin typeface="Nunito"/>
              <a:ea typeface="Nunito"/>
              <a:cs typeface="Nunito"/>
              <a:sym typeface="Nunito"/>
            </a:endParaRPr>
          </a:p>
        </p:txBody>
      </p:sp>
      <p:cxnSp>
        <p:nvCxnSpPr>
          <p:cNvPr id="563" name="Google Shape;563;p45"/>
          <p:cNvCxnSpPr>
            <a:stCxn id="556" idx="2"/>
            <a:endCxn id="559" idx="1"/>
          </p:cNvCxnSpPr>
          <p:nvPr/>
        </p:nvCxnSpPr>
        <p:spPr>
          <a:xfrm rot="-5400000" flipH="1">
            <a:off x="5056138" y="2670175"/>
            <a:ext cx="817500" cy="13755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1">
                                            <p:txEl>
                                              <p:pRg st="0" end="0"/>
                                            </p:txEl>
                                          </p:spTgt>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557"/>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5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6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562"/>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nodeType="afterEffect">
                                  <p:stCondLst>
                                    <p:cond delay="0"/>
                                  </p:stCondLst>
                                  <p:childTnLst>
                                    <p:set>
                                      <p:cBhvr>
                                        <p:cTn id="26" dur="1" fill="hold">
                                          <p:stCondLst>
                                            <p:cond delay="0"/>
                                          </p:stCondLst>
                                        </p:cTn>
                                        <p:tgtEl>
                                          <p:spTgt spid="5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Google Shape;568;p46"/>
          <p:cNvPicPr preferRelativeResize="0"/>
          <p:nvPr/>
        </p:nvPicPr>
        <p:blipFill>
          <a:blip r:embed="rId3">
            <a:alphaModFix/>
          </a:blip>
          <a:stretch>
            <a:fillRect/>
          </a:stretch>
        </p:blipFill>
        <p:spPr>
          <a:xfrm>
            <a:off x="7152200" y="4543925"/>
            <a:ext cx="710175" cy="599575"/>
          </a:xfrm>
          <a:prstGeom prst="rect">
            <a:avLst/>
          </a:prstGeom>
          <a:noFill/>
          <a:ln>
            <a:noFill/>
          </a:ln>
        </p:spPr>
      </p:pic>
      <p:pic>
        <p:nvPicPr>
          <p:cNvPr id="569" name="Google Shape;569;p46"/>
          <p:cNvPicPr preferRelativeResize="0"/>
          <p:nvPr/>
        </p:nvPicPr>
        <p:blipFill>
          <a:blip r:embed="rId4">
            <a:alphaModFix/>
          </a:blip>
          <a:stretch>
            <a:fillRect/>
          </a:stretch>
        </p:blipFill>
        <p:spPr>
          <a:xfrm>
            <a:off x="8139425" y="2767941"/>
            <a:ext cx="1076175" cy="400625"/>
          </a:xfrm>
          <a:prstGeom prst="rect">
            <a:avLst/>
          </a:prstGeom>
          <a:noFill/>
          <a:ln>
            <a:noFill/>
          </a:ln>
        </p:spPr>
      </p:pic>
      <p:pic>
        <p:nvPicPr>
          <p:cNvPr id="570" name="Google Shape;570;p46"/>
          <p:cNvPicPr preferRelativeResize="0"/>
          <p:nvPr/>
        </p:nvPicPr>
        <p:blipFill>
          <a:blip r:embed="rId5">
            <a:alphaModFix/>
          </a:blip>
          <a:stretch>
            <a:fillRect/>
          </a:stretch>
        </p:blipFill>
        <p:spPr>
          <a:xfrm>
            <a:off x="729725" y="2517501"/>
            <a:ext cx="1458951" cy="780550"/>
          </a:xfrm>
          <a:prstGeom prst="rect">
            <a:avLst/>
          </a:prstGeom>
          <a:noFill/>
          <a:ln>
            <a:noFill/>
          </a:ln>
        </p:spPr>
      </p:pic>
      <p:sp>
        <p:nvSpPr>
          <p:cNvPr id="571" name="Google Shape;571;p46"/>
          <p:cNvSpPr txBox="1">
            <a:spLocks noGrp="1"/>
          </p:cNvSpPr>
          <p:nvPr>
            <p:ph type="title"/>
          </p:nvPr>
        </p:nvSpPr>
        <p:spPr>
          <a:xfrm>
            <a:off x="1221425" y="147150"/>
            <a:ext cx="77121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If Semantic analysis could connect information automatically</a:t>
            </a:r>
            <a:endParaRPr/>
          </a:p>
        </p:txBody>
      </p:sp>
      <p:sp>
        <p:nvSpPr>
          <p:cNvPr id="572" name="Google Shape;572;p46"/>
          <p:cNvSpPr txBox="1">
            <a:spLocks noGrp="1"/>
          </p:cNvSpPr>
          <p:nvPr>
            <p:ph type="body" idx="1"/>
          </p:nvPr>
        </p:nvSpPr>
        <p:spPr>
          <a:xfrm>
            <a:off x="1221425" y="1259400"/>
            <a:ext cx="2733300" cy="16950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GB"/>
              <a:t>Tsunami hits Japan</a:t>
            </a:r>
            <a:endParaRPr/>
          </a:p>
          <a:p>
            <a:pPr marL="0" lvl="0" indent="0" algn="l" rtl="0">
              <a:spcBef>
                <a:spcPts val="1200"/>
              </a:spcBef>
              <a:spcAft>
                <a:spcPts val="0"/>
              </a:spcAft>
              <a:buNone/>
            </a:pPr>
            <a:r>
              <a:rPr lang="en-GB"/>
              <a:t>Japan is-a country</a:t>
            </a:r>
            <a:endParaRPr/>
          </a:p>
          <a:p>
            <a:pPr marL="0" lvl="0" indent="0" algn="l" rtl="0">
              <a:spcBef>
                <a:spcPts val="1200"/>
              </a:spcBef>
              <a:spcAft>
                <a:spcPts val="0"/>
              </a:spcAft>
              <a:buNone/>
            </a:pPr>
            <a:r>
              <a:rPr lang="en-GB"/>
              <a:t>Tsunami is_a Natural Disaster</a:t>
            </a:r>
            <a:endParaRPr/>
          </a:p>
          <a:p>
            <a:pPr marL="0" lvl="0" indent="0" algn="l" rtl="0">
              <a:spcBef>
                <a:spcPts val="1200"/>
              </a:spcBef>
              <a:spcAft>
                <a:spcPts val="1200"/>
              </a:spcAft>
              <a:buNone/>
            </a:pPr>
            <a:r>
              <a:rPr lang="en-GB"/>
              <a:t>Natural Disaster disrupts business</a:t>
            </a:r>
            <a:endParaRPr/>
          </a:p>
        </p:txBody>
      </p:sp>
      <p:sp>
        <p:nvSpPr>
          <p:cNvPr id="573" name="Google Shape;573;p46"/>
          <p:cNvSpPr txBox="1"/>
          <p:nvPr/>
        </p:nvSpPr>
        <p:spPr>
          <a:xfrm>
            <a:off x="5767275" y="1146450"/>
            <a:ext cx="3083700" cy="19209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300">
                <a:solidFill>
                  <a:schemeClr val="dk2"/>
                </a:solidFill>
                <a:latin typeface="Nunito"/>
                <a:ea typeface="Nunito"/>
                <a:cs typeface="Nunito"/>
                <a:sym typeface="Nunito"/>
              </a:rPr>
              <a:t>Takata is_in Japan</a:t>
            </a:r>
            <a:endParaRPr sz="1300">
              <a:solidFill>
                <a:schemeClr val="dk2"/>
              </a:solidFill>
              <a:latin typeface="Nunito"/>
              <a:ea typeface="Nunito"/>
              <a:cs typeface="Nunito"/>
              <a:sym typeface="Nunito"/>
            </a:endParaRPr>
          </a:p>
          <a:p>
            <a:pPr marL="0" lvl="0" indent="0" algn="l" rtl="0">
              <a:lnSpc>
                <a:spcPct val="115000"/>
              </a:lnSpc>
              <a:spcBef>
                <a:spcPts val="1200"/>
              </a:spcBef>
              <a:spcAft>
                <a:spcPts val="0"/>
              </a:spcAft>
              <a:buNone/>
            </a:pPr>
            <a:r>
              <a:rPr lang="en-GB" sz="1300">
                <a:solidFill>
                  <a:schemeClr val="dk2"/>
                </a:solidFill>
                <a:latin typeface="Nunito"/>
                <a:ea typeface="Nunito"/>
                <a:cs typeface="Nunito"/>
                <a:sym typeface="Nunito"/>
              </a:rPr>
              <a:t>Takata manufactures Airbags</a:t>
            </a:r>
            <a:endParaRPr sz="1300">
              <a:solidFill>
                <a:schemeClr val="dk2"/>
              </a:solidFill>
              <a:latin typeface="Nunito"/>
              <a:ea typeface="Nunito"/>
              <a:cs typeface="Nunito"/>
              <a:sym typeface="Nunito"/>
            </a:endParaRPr>
          </a:p>
          <a:p>
            <a:pPr marL="0" lvl="0" indent="0" algn="l" rtl="0">
              <a:lnSpc>
                <a:spcPct val="115000"/>
              </a:lnSpc>
              <a:spcBef>
                <a:spcPts val="1200"/>
              </a:spcBef>
              <a:spcAft>
                <a:spcPts val="0"/>
              </a:spcAft>
              <a:buNone/>
            </a:pPr>
            <a:r>
              <a:rPr lang="en-GB" sz="1300">
                <a:solidFill>
                  <a:schemeClr val="dk2"/>
                </a:solidFill>
                <a:latin typeface="Nunito"/>
                <a:ea typeface="Nunito"/>
                <a:cs typeface="Nunito"/>
                <a:sym typeface="Nunito"/>
              </a:rPr>
              <a:t>Takata supplies_to Maruti</a:t>
            </a:r>
            <a:endParaRPr sz="1300">
              <a:solidFill>
                <a:schemeClr val="dk2"/>
              </a:solidFill>
              <a:latin typeface="Nunito"/>
              <a:ea typeface="Nunito"/>
              <a:cs typeface="Nunito"/>
              <a:sym typeface="Nunito"/>
            </a:endParaRPr>
          </a:p>
          <a:p>
            <a:pPr marL="0" lvl="0" indent="0" algn="l" rtl="0">
              <a:lnSpc>
                <a:spcPct val="115000"/>
              </a:lnSpc>
              <a:spcBef>
                <a:spcPts val="1200"/>
              </a:spcBef>
              <a:spcAft>
                <a:spcPts val="0"/>
              </a:spcAft>
              <a:buNone/>
            </a:pPr>
            <a:r>
              <a:rPr lang="en-GB" sz="1300">
                <a:solidFill>
                  <a:schemeClr val="dk2"/>
                </a:solidFill>
                <a:latin typeface="Nunito"/>
                <a:ea typeface="Nunito"/>
                <a:cs typeface="Nunito"/>
                <a:sym typeface="Nunito"/>
              </a:rPr>
              <a:t>Takata supplies_to Ford</a:t>
            </a:r>
            <a:endParaRPr sz="1300">
              <a:solidFill>
                <a:schemeClr val="dk2"/>
              </a:solidFill>
              <a:latin typeface="Nunito"/>
              <a:ea typeface="Nunito"/>
              <a:cs typeface="Nunito"/>
              <a:sym typeface="Nunito"/>
            </a:endParaRPr>
          </a:p>
          <a:p>
            <a:pPr marL="0" lvl="0" indent="0" algn="l" rtl="0">
              <a:lnSpc>
                <a:spcPct val="115000"/>
              </a:lnSpc>
              <a:spcBef>
                <a:spcPts val="1200"/>
              </a:spcBef>
              <a:spcAft>
                <a:spcPts val="1200"/>
              </a:spcAft>
              <a:buNone/>
            </a:pPr>
            <a:r>
              <a:rPr lang="en-GB" sz="1300">
                <a:solidFill>
                  <a:schemeClr val="dk2"/>
                </a:solidFill>
                <a:latin typeface="Nunito"/>
                <a:ea typeface="Nunito"/>
                <a:cs typeface="Nunito"/>
                <a:sym typeface="Nunito"/>
              </a:rPr>
              <a:t>Takata supplies_to Toyota</a:t>
            </a:r>
            <a:endParaRPr>
              <a:latin typeface="Nunito"/>
              <a:ea typeface="Nunito"/>
              <a:cs typeface="Nunito"/>
              <a:sym typeface="Nunito"/>
            </a:endParaRPr>
          </a:p>
        </p:txBody>
      </p:sp>
      <p:sp>
        <p:nvSpPr>
          <p:cNvPr id="574" name="Google Shape;574;p46"/>
          <p:cNvSpPr txBox="1"/>
          <p:nvPr/>
        </p:nvSpPr>
        <p:spPr>
          <a:xfrm>
            <a:off x="2624725" y="3168575"/>
            <a:ext cx="4707900" cy="1850100"/>
          </a:xfrm>
          <a:prstGeom prst="rect">
            <a:avLst/>
          </a:prstGeom>
          <a:solidFill>
            <a:schemeClr val="lt1"/>
          </a:solidFill>
          <a:ln w="9525" cap="flat" cmpd="sng">
            <a:solidFill>
              <a:srgbClr val="C55A1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a:solidFill>
                  <a:schemeClr val="dk2"/>
                </a:solidFill>
                <a:latin typeface="Nunito"/>
                <a:ea typeface="Nunito"/>
                <a:cs typeface="Nunito"/>
                <a:sym typeface="Nunito"/>
              </a:rPr>
              <a:t>Ford has_business with Takata</a:t>
            </a:r>
            <a:endParaRPr>
              <a:solidFill>
                <a:schemeClr val="dk2"/>
              </a:solidFill>
              <a:latin typeface="Nunito"/>
              <a:ea typeface="Nunito"/>
              <a:cs typeface="Nunito"/>
              <a:sym typeface="Nunito"/>
            </a:endParaRPr>
          </a:p>
          <a:p>
            <a:pPr marL="0" lvl="0" indent="0" algn="l" rtl="0">
              <a:lnSpc>
                <a:spcPct val="115000"/>
              </a:lnSpc>
              <a:spcBef>
                <a:spcPts val="1200"/>
              </a:spcBef>
              <a:spcAft>
                <a:spcPts val="0"/>
              </a:spcAft>
              <a:buNone/>
            </a:pPr>
            <a:r>
              <a:rPr lang="en-GB">
                <a:solidFill>
                  <a:schemeClr val="dk2"/>
                </a:solidFill>
                <a:latin typeface="Nunito"/>
                <a:ea typeface="Nunito"/>
                <a:cs typeface="Nunito"/>
                <a:sym typeface="Nunito"/>
              </a:rPr>
              <a:t>Ford has_business with </a:t>
            </a:r>
            <a:r>
              <a:rPr lang="en-GB">
                <a:solidFill>
                  <a:srgbClr val="111111"/>
                </a:solidFill>
                <a:highlight>
                  <a:srgbClr val="FFFFFF"/>
                </a:highlight>
                <a:latin typeface="Nunito"/>
                <a:ea typeface="Nunito"/>
                <a:cs typeface="Nunito"/>
                <a:sym typeface="Nunito"/>
              </a:rPr>
              <a:t>Flex-N-Gate Seeburn, </a:t>
            </a:r>
            <a:endParaRPr>
              <a:solidFill>
                <a:srgbClr val="111111"/>
              </a:solidFill>
              <a:highlight>
                <a:srgbClr val="FFFFFF"/>
              </a:highlight>
              <a:latin typeface="Nunito"/>
              <a:ea typeface="Nunito"/>
              <a:cs typeface="Nunito"/>
              <a:sym typeface="Nunito"/>
            </a:endParaRPr>
          </a:p>
          <a:p>
            <a:pPr marL="0" lvl="0" indent="0" algn="l" rtl="0">
              <a:spcBef>
                <a:spcPts val="1200"/>
              </a:spcBef>
              <a:spcAft>
                <a:spcPts val="0"/>
              </a:spcAft>
              <a:buNone/>
            </a:pPr>
            <a:r>
              <a:rPr lang="en-GB">
                <a:solidFill>
                  <a:schemeClr val="dk2"/>
                </a:solidFill>
                <a:latin typeface="Nunito"/>
                <a:ea typeface="Nunito"/>
                <a:cs typeface="Nunito"/>
                <a:sym typeface="Nunito"/>
              </a:rPr>
              <a:t>Ford has_business with </a:t>
            </a:r>
            <a:r>
              <a:rPr lang="en-GB">
                <a:solidFill>
                  <a:srgbClr val="111111"/>
                </a:solidFill>
                <a:highlight>
                  <a:srgbClr val="FFFFFF"/>
                </a:highlight>
                <a:latin typeface="Nunito"/>
                <a:ea typeface="Nunito"/>
                <a:cs typeface="Nunito"/>
                <a:sym typeface="Nunito"/>
              </a:rPr>
              <a:t>NHK Spring</a:t>
            </a:r>
            <a:endParaRPr>
              <a:solidFill>
                <a:srgbClr val="111111"/>
              </a:solidFill>
              <a:highlight>
                <a:srgbClr val="FFFFFF"/>
              </a:highlight>
              <a:latin typeface="Nunito"/>
              <a:ea typeface="Nunito"/>
              <a:cs typeface="Nunito"/>
              <a:sym typeface="Nunito"/>
            </a:endParaRPr>
          </a:p>
          <a:p>
            <a:pPr marL="0" lvl="0" indent="0" algn="l" rtl="0">
              <a:spcBef>
                <a:spcPts val="0"/>
              </a:spcBef>
              <a:spcAft>
                <a:spcPts val="0"/>
              </a:spcAft>
              <a:buNone/>
            </a:pPr>
            <a:endParaRPr>
              <a:solidFill>
                <a:srgbClr val="111111"/>
              </a:solidFill>
              <a:highlight>
                <a:srgbClr val="FFFFFF"/>
              </a:highlight>
              <a:latin typeface="Nunito"/>
              <a:ea typeface="Nunito"/>
              <a:cs typeface="Nunito"/>
              <a:sym typeface="Nunito"/>
            </a:endParaRPr>
          </a:p>
          <a:p>
            <a:pPr marL="0" lvl="0" indent="0" algn="l" rtl="0">
              <a:spcBef>
                <a:spcPts val="0"/>
              </a:spcBef>
              <a:spcAft>
                <a:spcPts val="0"/>
              </a:spcAft>
              <a:buNone/>
            </a:pPr>
            <a:r>
              <a:rPr lang="en-GB">
                <a:solidFill>
                  <a:schemeClr val="dk2"/>
                </a:solidFill>
                <a:latin typeface="Nunito"/>
                <a:ea typeface="Nunito"/>
                <a:cs typeface="Nunito"/>
                <a:sym typeface="Nunito"/>
              </a:rPr>
              <a:t>Ford has_business with </a:t>
            </a:r>
            <a:r>
              <a:rPr lang="en-GB">
                <a:solidFill>
                  <a:srgbClr val="111111"/>
                </a:solidFill>
                <a:highlight>
                  <a:srgbClr val="FFFFFF"/>
                </a:highlight>
                <a:latin typeface="Nunito"/>
                <a:ea typeface="Nunito"/>
                <a:cs typeface="Nunito"/>
                <a:sym typeface="Nunito"/>
              </a:rPr>
              <a:t>Valeo Electric and Electronic Systems</a:t>
            </a:r>
            <a:endParaRPr>
              <a:latin typeface="Nunito"/>
              <a:ea typeface="Nunito"/>
              <a:cs typeface="Nunito"/>
              <a:sym typeface="Nunito"/>
            </a:endParaRPr>
          </a:p>
        </p:txBody>
      </p:sp>
      <p:sp>
        <p:nvSpPr>
          <p:cNvPr id="575" name="Google Shape;575;p46"/>
          <p:cNvSpPr/>
          <p:nvPr/>
        </p:nvSpPr>
        <p:spPr>
          <a:xfrm>
            <a:off x="1581412" y="1284188"/>
            <a:ext cx="4323875" cy="2152650"/>
          </a:xfrm>
          <a:custGeom>
            <a:avLst/>
            <a:gdLst/>
            <a:ahLst/>
            <a:cxnLst/>
            <a:rect l="l" t="t" r="r" b="b"/>
            <a:pathLst>
              <a:path w="172955" h="86106" extrusionOk="0">
                <a:moveTo>
                  <a:pt x="118944" y="86106"/>
                </a:moveTo>
                <a:cubicBezTo>
                  <a:pt x="127654" y="72139"/>
                  <a:pt x="183209" y="12739"/>
                  <a:pt x="171203" y="2303"/>
                </a:cubicBezTo>
                <a:cubicBezTo>
                  <a:pt x="159198" y="-8133"/>
                  <a:pt x="70216" y="22234"/>
                  <a:pt x="46911" y="23489"/>
                </a:cubicBezTo>
                <a:cubicBezTo>
                  <a:pt x="23606" y="24745"/>
                  <a:pt x="38751" y="7639"/>
                  <a:pt x="31375" y="9836"/>
                </a:cubicBezTo>
                <a:cubicBezTo>
                  <a:pt x="23999" y="12033"/>
                  <a:pt x="7678" y="29532"/>
                  <a:pt x="2656" y="36672"/>
                </a:cubicBezTo>
                <a:cubicBezTo>
                  <a:pt x="-2366" y="43813"/>
                  <a:pt x="1479" y="50011"/>
                  <a:pt x="1244" y="52679"/>
                </a:cubicBezTo>
              </a:path>
            </a:pathLst>
          </a:custGeom>
          <a:noFill/>
          <a:ln w="9525" cap="flat" cmpd="sng">
            <a:solidFill>
              <a:schemeClr val="dk2"/>
            </a:solidFill>
            <a:prstDash val="solid"/>
            <a:round/>
            <a:headEnd type="none" w="med" len="med"/>
            <a:tailEnd type="none" w="med" len="med"/>
          </a:ln>
        </p:spPr>
      </p:sp>
      <p:sp>
        <p:nvSpPr>
          <p:cNvPr id="576" name="Google Shape;576;p46"/>
          <p:cNvSpPr txBox="1"/>
          <p:nvPr/>
        </p:nvSpPr>
        <p:spPr>
          <a:xfrm>
            <a:off x="258950" y="3601625"/>
            <a:ext cx="1929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Nunito"/>
                <a:ea typeface="Nunito"/>
                <a:cs typeface="Nunito"/>
                <a:sym typeface="Nunito"/>
              </a:rPr>
              <a:t>Open source information to be </a:t>
            </a:r>
            <a:r>
              <a:rPr lang="en-GB" b="1" i="1">
                <a:latin typeface="Nunito"/>
                <a:ea typeface="Nunito"/>
                <a:cs typeface="Nunito"/>
                <a:sym typeface="Nunito"/>
              </a:rPr>
              <a:t>interpreted</a:t>
            </a:r>
            <a:r>
              <a:rPr lang="en-GB">
                <a:latin typeface="Nunito"/>
                <a:ea typeface="Nunito"/>
                <a:cs typeface="Nunito"/>
                <a:sym typeface="Nunito"/>
              </a:rPr>
              <a:t> within the </a:t>
            </a:r>
            <a:r>
              <a:rPr lang="en-GB" b="1" i="1">
                <a:latin typeface="Nunito"/>
                <a:ea typeface="Nunito"/>
                <a:cs typeface="Nunito"/>
                <a:sym typeface="Nunito"/>
              </a:rPr>
              <a:t>context of business</a:t>
            </a:r>
            <a:endParaRPr b="1" i="1">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5"/>
                                        </p:tgtEl>
                                        <p:attrNameLst>
                                          <p:attrName>style.visibility</p:attrName>
                                        </p:attrNameLst>
                                      </p:cBhvr>
                                      <p:to>
                                        <p:strVal val="visible"/>
                                      </p:to>
                                    </p:set>
                                    <p:animEffect transition="in" filter="fade">
                                      <p:cBhvr>
                                        <p:cTn id="7" dur="400"/>
                                        <p:tgtEl>
                                          <p:spTgt spid="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7"/>
          <p:cNvSpPr txBox="1">
            <a:spLocks noGrp="1"/>
          </p:cNvSpPr>
          <p:nvPr>
            <p:ph type="title"/>
          </p:nvPr>
        </p:nvSpPr>
        <p:spPr>
          <a:xfrm>
            <a:off x="1009550" y="26902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Ontology and Knowledge Graph</a:t>
            </a:r>
            <a:endParaRPr/>
          </a:p>
        </p:txBody>
      </p:sp>
      <p:sp>
        <p:nvSpPr>
          <p:cNvPr id="582" name="Google Shape;582;p47"/>
          <p:cNvSpPr txBox="1">
            <a:spLocks noGrp="1"/>
          </p:cNvSpPr>
          <p:nvPr>
            <p:ph type="body" idx="1"/>
          </p:nvPr>
        </p:nvSpPr>
        <p:spPr>
          <a:xfrm>
            <a:off x="432825" y="1377075"/>
            <a:ext cx="4209900" cy="3507600"/>
          </a:xfrm>
          <a:prstGeom prst="rect">
            <a:avLst/>
          </a:prstGeom>
        </p:spPr>
        <p:txBody>
          <a:bodyPr spcFirstLastPara="1" wrap="square" lIns="91425" tIns="91425" rIns="91425" bIns="91425" anchor="t" anchorCtr="0">
            <a:normAutofit fontScale="92500"/>
          </a:bodyPr>
          <a:lstStyle/>
          <a:p>
            <a:pPr marL="25400" marR="25400" lvl="0" indent="0" algn="l" rtl="0">
              <a:lnSpc>
                <a:spcPct val="150000"/>
              </a:lnSpc>
              <a:spcBef>
                <a:spcPts val="1300"/>
              </a:spcBef>
              <a:spcAft>
                <a:spcPts val="0"/>
              </a:spcAft>
              <a:buNone/>
            </a:pPr>
            <a:r>
              <a:rPr lang="en-GB">
                <a:solidFill>
                  <a:schemeClr val="hlink"/>
                </a:solidFill>
                <a:highlight>
                  <a:srgbClr val="FFFFFF"/>
                </a:highlight>
                <a:uFill>
                  <a:noFill/>
                </a:uFill>
                <a:latin typeface="Arial"/>
                <a:ea typeface="Arial"/>
                <a:cs typeface="Arial"/>
                <a:sym typeface="Arial"/>
                <a:hlinkClick r:id="rId3"/>
              </a:rPr>
              <a:t>Ontologies</a:t>
            </a:r>
            <a:r>
              <a:rPr lang="en-GB">
                <a:solidFill>
                  <a:srgbClr val="000000"/>
                </a:solidFill>
                <a:highlight>
                  <a:srgbClr val="FFFFFF"/>
                </a:highlight>
                <a:latin typeface="Arial"/>
                <a:ea typeface="Arial"/>
                <a:cs typeface="Arial"/>
                <a:sym typeface="Arial"/>
              </a:rPr>
              <a:t> are generalized semantic data models that </a:t>
            </a:r>
            <a:r>
              <a:rPr lang="en-GB" b="1">
                <a:solidFill>
                  <a:srgbClr val="000000"/>
                </a:solidFill>
                <a:highlight>
                  <a:srgbClr val="FFFFFF"/>
                </a:highlight>
                <a:latin typeface="Arial"/>
                <a:ea typeface="Arial"/>
                <a:cs typeface="Arial"/>
                <a:sym typeface="Arial"/>
              </a:rPr>
              <a:t>define the types of things that exist in our </a:t>
            </a:r>
            <a:r>
              <a:rPr lang="en-GB" b="1">
                <a:solidFill>
                  <a:srgbClr val="000000"/>
                </a:solidFill>
                <a:highlight>
                  <a:srgbClr val="FFFF00"/>
                </a:highlight>
                <a:latin typeface="Arial"/>
                <a:ea typeface="Arial"/>
                <a:cs typeface="Arial"/>
                <a:sym typeface="Arial"/>
              </a:rPr>
              <a:t>domain</a:t>
            </a:r>
            <a:r>
              <a:rPr lang="en-GB">
                <a:solidFill>
                  <a:srgbClr val="000000"/>
                </a:solidFill>
                <a:highlight>
                  <a:srgbClr val="FFFFFF"/>
                </a:highlight>
                <a:latin typeface="Arial"/>
                <a:ea typeface="Arial"/>
                <a:cs typeface="Arial"/>
                <a:sym typeface="Arial"/>
              </a:rPr>
              <a:t> and the </a:t>
            </a:r>
            <a:r>
              <a:rPr lang="en-GB" b="1">
                <a:solidFill>
                  <a:srgbClr val="000000"/>
                </a:solidFill>
                <a:highlight>
                  <a:srgbClr val="FFFFFF"/>
                </a:highlight>
                <a:latin typeface="Arial"/>
                <a:ea typeface="Arial"/>
                <a:cs typeface="Arial"/>
                <a:sym typeface="Arial"/>
              </a:rPr>
              <a:t>properties that can be used to describe them - </a:t>
            </a:r>
            <a:endParaRPr i="1">
              <a:solidFill>
                <a:srgbClr val="000000"/>
              </a:solidFill>
              <a:highlight>
                <a:srgbClr val="00FF00"/>
              </a:highlight>
              <a:latin typeface="Arial"/>
              <a:ea typeface="Arial"/>
              <a:cs typeface="Arial"/>
              <a:sym typeface="Arial"/>
            </a:endParaRPr>
          </a:p>
          <a:p>
            <a:pPr marL="457200" lvl="0" indent="-299085" algn="l" rtl="0">
              <a:spcBef>
                <a:spcPts val="1900"/>
              </a:spcBef>
              <a:spcAft>
                <a:spcPts val="0"/>
              </a:spcAft>
              <a:buClr>
                <a:srgbClr val="000000"/>
              </a:buClr>
              <a:buSzPct val="100000"/>
              <a:buFont typeface="Montserrat"/>
              <a:buChar char="●"/>
            </a:pPr>
            <a:r>
              <a:rPr lang="en-GB" sz="1200" b="1">
                <a:solidFill>
                  <a:srgbClr val="000000"/>
                </a:solidFill>
                <a:highlight>
                  <a:srgbClr val="FFFFFF"/>
                </a:highlight>
                <a:latin typeface="Montserrat"/>
                <a:ea typeface="Montserrat"/>
                <a:cs typeface="Montserrat"/>
                <a:sym typeface="Montserrat"/>
              </a:rPr>
              <a:t>Classes</a:t>
            </a:r>
            <a:r>
              <a:rPr lang="en-GB" sz="1200">
                <a:solidFill>
                  <a:srgbClr val="000000"/>
                </a:solidFill>
                <a:highlight>
                  <a:srgbClr val="FFFFFF"/>
                </a:highlight>
                <a:latin typeface="Montserrat"/>
                <a:ea typeface="Montserrat"/>
                <a:cs typeface="Montserrat"/>
                <a:sym typeface="Montserrat"/>
              </a:rPr>
              <a:t>: the distinct types of things that exist in our data</a:t>
            </a:r>
            <a:endParaRPr sz="1200">
              <a:solidFill>
                <a:srgbClr val="000000"/>
              </a:solidFill>
              <a:highlight>
                <a:srgbClr val="FFFFFF"/>
              </a:highlight>
              <a:latin typeface="Montserrat"/>
              <a:ea typeface="Montserrat"/>
              <a:cs typeface="Montserrat"/>
              <a:sym typeface="Montserrat"/>
            </a:endParaRPr>
          </a:p>
          <a:p>
            <a:pPr marL="457200" lvl="0" indent="-299085" algn="l" rtl="0">
              <a:spcBef>
                <a:spcPts val="0"/>
              </a:spcBef>
              <a:spcAft>
                <a:spcPts val="0"/>
              </a:spcAft>
              <a:buClr>
                <a:srgbClr val="000000"/>
              </a:buClr>
              <a:buSzPct val="100000"/>
              <a:buFont typeface="Montserrat"/>
              <a:buChar char="●"/>
            </a:pPr>
            <a:r>
              <a:rPr lang="en-GB" sz="1200" b="1">
                <a:solidFill>
                  <a:srgbClr val="000000"/>
                </a:solidFill>
                <a:highlight>
                  <a:srgbClr val="FFFFFF"/>
                </a:highlight>
                <a:latin typeface="Montserrat"/>
                <a:ea typeface="Montserrat"/>
                <a:cs typeface="Montserrat"/>
                <a:sym typeface="Montserrat"/>
              </a:rPr>
              <a:t>Attributes</a:t>
            </a:r>
            <a:r>
              <a:rPr lang="en-GB" sz="1200">
                <a:solidFill>
                  <a:srgbClr val="000000"/>
                </a:solidFill>
                <a:highlight>
                  <a:srgbClr val="FFFFFF"/>
                </a:highlight>
                <a:latin typeface="Montserrat"/>
                <a:ea typeface="Montserrat"/>
                <a:cs typeface="Montserrat"/>
                <a:sym typeface="Montserrat"/>
              </a:rPr>
              <a:t>: properties that describe an individual class</a:t>
            </a:r>
            <a:endParaRPr sz="1200">
              <a:solidFill>
                <a:srgbClr val="000000"/>
              </a:solidFill>
              <a:highlight>
                <a:srgbClr val="FFFFFF"/>
              </a:highlight>
              <a:latin typeface="Montserrat"/>
              <a:ea typeface="Montserrat"/>
              <a:cs typeface="Montserrat"/>
              <a:sym typeface="Montserrat"/>
            </a:endParaRPr>
          </a:p>
          <a:p>
            <a:pPr marL="457200" lvl="0" indent="-299085" algn="l" rtl="0">
              <a:spcBef>
                <a:spcPts val="0"/>
              </a:spcBef>
              <a:spcAft>
                <a:spcPts val="0"/>
              </a:spcAft>
              <a:buClr>
                <a:srgbClr val="000000"/>
              </a:buClr>
              <a:buSzPct val="100000"/>
              <a:buFont typeface="Montserrat"/>
              <a:buChar char="●"/>
            </a:pPr>
            <a:r>
              <a:rPr lang="en-GB" sz="1200" b="1">
                <a:solidFill>
                  <a:srgbClr val="000000"/>
                </a:solidFill>
                <a:highlight>
                  <a:srgbClr val="FFFFFF"/>
                </a:highlight>
                <a:latin typeface="Montserrat"/>
                <a:ea typeface="Montserrat"/>
                <a:cs typeface="Montserrat"/>
                <a:sym typeface="Montserrat"/>
              </a:rPr>
              <a:t>Relationships</a:t>
            </a:r>
            <a:r>
              <a:rPr lang="en-GB" sz="1200">
                <a:solidFill>
                  <a:srgbClr val="000000"/>
                </a:solidFill>
                <a:highlight>
                  <a:srgbClr val="FFFFFF"/>
                </a:highlight>
                <a:latin typeface="Montserrat"/>
                <a:ea typeface="Montserrat"/>
                <a:cs typeface="Montserrat"/>
                <a:sym typeface="Montserrat"/>
              </a:rPr>
              <a:t>: properties that connect two classes</a:t>
            </a:r>
            <a:endParaRPr>
              <a:solidFill>
                <a:srgbClr val="000000"/>
              </a:solidFill>
              <a:highlight>
                <a:srgbClr val="FFFFFF"/>
              </a:highlight>
              <a:latin typeface="Arial"/>
              <a:ea typeface="Arial"/>
              <a:cs typeface="Arial"/>
              <a:sym typeface="Arial"/>
            </a:endParaRPr>
          </a:p>
          <a:p>
            <a:pPr marL="0" lvl="0" indent="0" algn="l" rtl="0">
              <a:spcBef>
                <a:spcPts val="1900"/>
              </a:spcBef>
              <a:spcAft>
                <a:spcPts val="0"/>
              </a:spcAft>
              <a:buNone/>
            </a:pPr>
            <a:endParaRPr sz="1100">
              <a:solidFill>
                <a:srgbClr val="000000"/>
              </a:solidFill>
              <a:latin typeface="Arial"/>
              <a:ea typeface="Arial"/>
              <a:cs typeface="Arial"/>
              <a:sym typeface="Arial"/>
            </a:endParaRPr>
          </a:p>
          <a:p>
            <a:pPr marL="25400" marR="25400" lvl="0" indent="0" algn="l" rtl="0">
              <a:lnSpc>
                <a:spcPct val="150000"/>
              </a:lnSpc>
              <a:spcBef>
                <a:spcPts val="1300"/>
              </a:spcBef>
              <a:spcAft>
                <a:spcPts val="1300"/>
              </a:spcAft>
              <a:buNone/>
            </a:pPr>
            <a:r>
              <a:rPr lang="en-GB" i="1">
                <a:solidFill>
                  <a:srgbClr val="000000"/>
                </a:solidFill>
                <a:highlight>
                  <a:srgbClr val="00FF00"/>
                </a:highlight>
                <a:latin typeface="Arial"/>
                <a:ea typeface="Arial"/>
                <a:cs typeface="Arial"/>
                <a:sym typeface="Arial"/>
              </a:rPr>
              <a:t>the way these are comprehended and used within organizations</a:t>
            </a:r>
            <a:endParaRPr/>
          </a:p>
        </p:txBody>
      </p:sp>
      <p:pic>
        <p:nvPicPr>
          <p:cNvPr id="583" name="Google Shape;583;p47"/>
          <p:cNvPicPr preferRelativeResize="0"/>
          <p:nvPr/>
        </p:nvPicPr>
        <p:blipFill>
          <a:blip r:embed="rId4">
            <a:alphaModFix/>
          </a:blip>
          <a:stretch>
            <a:fillRect/>
          </a:stretch>
        </p:blipFill>
        <p:spPr>
          <a:xfrm>
            <a:off x="4795938" y="1480225"/>
            <a:ext cx="4273175" cy="2745250"/>
          </a:xfrm>
          <a:prstGeom prst="rect">
            <a:avLst/>
          </a:prstGeom>
          <a:noFill/>
          <a:ln>
            <a:noFill/>
          </a:ln>
        </p:spPr>
      </p:pic>
      <p:sp>
        <p:nvSpPr>
          <p:cNvPr id="584" name="Google Shape;584;p47"/>
          <p:cNvSpPr txBox="1"/>
          <p:nvPr/>
        </p:nvSpPr>
        <p:spPr>
          <a:xfrm>
            <a:off x="5237675" y="4225475"/>
            <a:ext cx="3389700" cy="400200"/>
          </a:xfrm>
          <a:prstGeom prst="rect">
            <a:avLst/>
          </a:prstGeom>
          <a:noFill/>
          <a:ln w="9525" cap="flat" cmpd="sng">
            <a:solidFill>
              <a:srgbClr val="7030A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Nunito"/>
                <a:ea typeface="Nunito"/>
                <a:cs typeface="Nunito"/>
                <a:sym typeface="Nunito"/>
              </a:rPr>
              <a:t>Book - Authors - Publishers - Location</a:t>
            </a:r>
            <a:endParaRPr>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8"/>
          <p:cNvSpPr txBox="1">
            <a:spLocks noGrp="1"/>
          </p:cNvSpPr>
          <p:nvPr>
            <p:ph type="title"/>
          </p:nvPr>
        </p:nvSpPr>
        <p:spPr>
          <a:xfrm>
            <a:off x="1209625" y="2101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 Knowledge-base of Books</a:t>
            </a:r>
            <a:endParaRPr/>
          </a:p>
        </p:txBody>
      </p:sp>
      <p:pic>
        <p:nvPicPr>
          <p:cNvPr id="590" name="Google Shape;590;p48"/>
          <p:cNvPicPr preferRelativeResize="0"/>
          <p:nvPr/>
        </p:nvPicPr>
        <p:blipFill>
          <a:blip r:embed="rId3">
            <a:alphaModFix/>
          </a:blip>
          <a:stretch>
            <a:fillRect/>
          </a:stretch>
        </p:blipFill>
        <p:spPr>
          <a:xfrm>
            <a:off x="0" y="828073"/>
            <a:ext cx="4096575" cy="2807050"/>
          </a:xfrm>
          <a:prstGeom prst="rect">
            <a:avLst/>
          </a:prstGeom>
          <a:noFill/>
          <a:ln>
            <a:noFill/>
          </a:ln>
        </p:spPr>
      </p:pic>
      <p:pic>
        <p:nvPicPr>
          <p:cNvPr id="591" name="Google Shape;591;p48"/>
          <p:cNvPicPr preferRelativeResize="0"/>
          <p:nvPr/>
        </p:nvPicPr>
        <p:blipFill>
          <a:blip r:embed="rId4">
            <a:alphaModFix/>
          </a:blip>
          <a:stretch>
            <a:fillRect/>
          </a:stretch>
        </p:blipFill>
        <p:spPr>
          <a:xfrm>
            <a:off x="3966500" y="894525"/>
            <a:ext cx="5177498" cy="41669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83"/>
          <p:cNvSpPr txBox="1">
            <a:spLocks noGrp="1"/>
          </p:cNvSpPr>
          <p:nvPr>
            <p:ph type="title"/>
          </p:nvPr>
        </p:nvSpPr>
        <p:spPr>
          <a:xfrm>
            <a:off x="623888" y="1282303"/>
            <a:ext cx="7886700" cy="21396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GB">
                <a:latin typeface="Caveat SemiBold"/>
                <a:ea typeface="Caveat SemiBold"/>
                <a:cs typeface="Caveat SemiBold"/>
                <a:sym typeface="Caveat SemiBold"/>
              </a:rPr>
              <a:t>Graph Databases for storing and querying Knowledge Bases</a:t>
            </a:r>
            <a:endParaRPr>
              <a:latin typeface="Caveat SemiBold"/>
              <a:ea typeface="Caveat SemiBold"/>
              <a:cs typeface="Caveat SemiBold"/>
              <a:sym typeface="Caveat SemiBold"/>
            </a:endParaRPr>
          </a:p>
        </p:txBody>
      </p:sp>
      <p:sp>
        <p:nvSpPr>
          <p:cNvPr id="937" name="Google Shape;937;p83"/>
          <p:cNvSpPr txBox="1">
            <a:spLocks noGrp="1"/>
          </p:cNvSpPr>
          <p:nvPr>
            <p:ph type="body" idx="1"/>
          </p:nvPr>
        </p:nvSpPr>
        <p:spPr>
          <a:xfrm>
            <a:off x="623888" y="3442097"/>
            <a:ext cx="7886700" cy="11253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84"/>
          <p:cNvSpPr txBox="1">
            <a:spLocks noGrp="1"/>
          </p:cNvSpPr>
          <p:nvPr>
            <p:ph type="title"/>
          </p:nvPr>
        </p:nvSpPr>
        <p:spPr>
          <a:xfrm>
            <a:off x="628650" y="-6"/>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What are graph databases</a:t>
            </a:r>
            <a:endParaRPr/>
          </a:p>
        </p:txBody>
      </p:sp>
      <p:sp>
        <p:nvSpPr>
          <p:cNvPr id="943" name="Google Shape;943;p84"/>
          <p:cNvSpPr txBox="1">
            <a:spLocks noGrp="1"/>
          </p:cNvSpPr>
          <p:nvPr>
            <p:ph type="body" idx="1"/>
          </p:nvPr>
        </p:nvSpPr>
        <p:spPr>
          <a:xfrm>
            <a:off x="628650" y="988675"/>
            <a:ext cx="7886700" cy="3966600"/>
          </a:xfrm>
          <a:prstGeom prst="rect">
            <a:avLst/>
          </a:prstGeom>
        </p:spPr>
        <p:txBody>
          <a:bodyPr spcFirstLastPara="1" wrap="square" lIns="68575" tIns="34275" rIns="68575" bIns="34275" anchor="t" anchorCtr="0">
            <a:normAutofit fontScale="92500" lnSpcReduction="10000"/>
          </a:bodyPr>
          <a:lstStyle/>
          <a:p>
            <a:pPr marL="0" lvl="0" indent="0" algn="l" rtl="0">
              <a:spcBef>
                <a:spcPts val="800"/>
              </a:spcBef>
              <a:spcAft>
                <a:spcPts val="0"/>
              </a:spcAft>
              <a:buNone/>
            </a:pPr>
            <a:r>
              <a:rPr lang="en-GB" sz="1600">
                <a:solidFill>
                  <a:srgbClr val="2D3748"/>
                </a:solidFill>
                <a:highlight>
                  <a:srgbClr val="FFFFFF"/>
                </a:highlight>
                <a:latin typeface="Nunito Medium"/>
                <a:ea typeface="Nunito Medium"/>
                <a:cs typeface="Nunito Medium"/>
                <a:sym typeface="Nunito Medium"/>
              </a:rPr>
              <a:t>A graph database stores nodes and relationships instead of tables, or documents</a:t>
            </a:r>
            <a:endParaRPr sz="1600">
              <a:solidFill>
                <a:srgbClr val="2D3748"/>
              </a:solidFill>
              <a:highlight>
                <a:srgbClr val="FFFFFF"/>
              </a:highlight>
              <a:latin typeface="Nunito Medium"/>
              <a:ea typeface="Nunito Medium"/>
              <a:cs typeface="Nunito Medium"/>
              <a:sym typeface="Nunito Medium"/>
            </a:endParaRPr>
          </a:p>
          <a:p>
            <a:pPr marL="0" lvl="0" indent="0" algn="l" rtl="0">
              <a:spcBef>
                <a:spcPts val="800"/>
              </a:spcBef>
              <a:spcAft>
                <a:spcPts val="0"/>
              </a:spcAft>
              <a:buNone/>
            </a:pPr>
            <a:r>
              <a:rPr lang="en-GB" sz="1600">
                <a:solidFill>
                  <a:srgbClr val="2D3748"/>
                </a:solidFill>
                <a:highlight>
                  <a:srgbClr val="FFFFFF"/>
                </a:highlight>
                <a:latin typeface="Nunito Medium"/>
                <a:ea typeface="Nunito Medium"/>
                <a:cs typeface="Nunito Medium"/>
                <a:sym typeface="Nunito Medium"/>
              </a:rPr>
              <a:t> Data is stored  without restricting it to a pre-defined model -  allowing flexibility  </a:t>
            </a:r>
            <a:endParaRPr sz="1600">
              <a:solidFill>
                <a:srgbClr val="2D3748"/>
              </a:solidFill>
              <a:highlight>
                <a:srgbClr val="FFFFFF"/>
              </a:highlight>
              <a:latin typeface="Nunito Medium"/>
              <a:ea typeface="Nunito Medium"/>
              <a:cs typeface="Nunito Medium"/>
              <a:sym typeface="Nunito Medium"/>
            </a:endParaRPr>
          </a:p>
          <a:p>
            <a:pPr marL="0" lvl="0" indent="0" algn="l" rtl="0">
              <a:spcBef>
                <a:spcPts val="800"/>
              </a:spcBef>
              <a:spcAft>
                <a:spcPts val="0"/>
              </a:spcAft>
              <a:buNone/>
            </a:pPr>
            <a:endParaRPr sz="1600">
              <a:solidFill>
                <a:srgbClr val="2D3748"/>
              </a:solidFill>
              <a:highlight>
                <a:srgbClr val="FFFFFF"/>
              </a:highlight>
              <a:latin typeface="Nunito Medium"/>
              <a:ea typeface="Nunito Medium"/>
              <a:cs typeface="Nunito Medium"/>
              <a:sym typeface="Nunito Medium"/>
            </a:endParaRPr>
          </a:p>
          <a:p>
            <a:pPr marL="0" lvl="0" indent="0" algn="l" rtl="0">
              <a:lnSpc>
                <a:spcPct val="115000"/>
              </a:lnSpc>
              <a:spcBef>
                <a:spcPts val="0"/>
              </a:spcBef>
              <a:spcAft>
                <a:spcPts val="0"/>
              </a:spcAft>
              <a:buClr>
                <a:schemeClr val="dk1"/>
              </a:buClr>
              <a:buSzPct val="68750"/>
              <a:buFont typeface="Arial"/>
              <a:buNone/>
            </a:pPr>
            <a:r>
              <a:rPr lang="en-GB" sz="1600" i="1">
                <a:solidFill>
                  <a:srgbClr val="2D3748"/>
                </a:solidFill>
                <a:highlight>
                  <a:srgbClr val="FFFFFF"/>
                </a:highlight>
                <a:latin typeface="Nunito Medium"/>
                <a:ea typeface="Nunito Medium"/>
                <a:cs typeface="Nunito Medium"/>
                <a:sym typeface="Nunito Medium"/>
              </a:rPr>
              <a:t>Nodes</a:t>
            </a:r>
            <a:r>
              <a:rPr lang="en-GB" sz="1600">
                <a:solidFill>
                  <a:srgbClr val="2D3748"/>
                </a:solidFill>
                <a:highlight>
                  <a:srgbClr val="FFFFFF"/>
                </a:highlight>
                <a:latin typeface="Nunito Medium"/>
                <a:ea typeface="Nunito Medium"/>
                <a:cs typeface="Nunito Medium"/>
                <a:sym typeface="Nunito Medium"/>
              </a:rPr>
              <a:t> are the entities in the graph.</a:t>
            </a:r>
            <a:endParaRPr sz="1600">
              <a:solidFill>
                <a:srgbClr val="2D3748"/>
              </a:solidFill>
              <a:highlight>
                <a:srgbClr val="FFFFFF"/>
              </a:highlight>
              <a:latin typeface="Nunito Medium"/>
              <a:ea typeface="Nunito Medium"/>
              <a:cs typeface="Nunito Medium"/>
              <a:sym typeface="Nunito Medium"/>
            </a:endParaRPr>
          </a:p>
          <a:p>
            <a:pPr marL="457200" lvl="0" indent="-322580" algn="l" rtl="0">
              <a:lnSpc>
                <a:spcPct val="115000"/>
              </a:lnSpc>
              <a:spcBef>
                <a:spcPts val="0"/>
              </a:spcBef>
              <a:spcAft>
                <a:spcPts val="0"/>
              </a:spcAft>
              <a:buClr>
                <a:srgbClr val="2D3748"/>
              </a:buClr>
              <a:buSzPct val="100000"/>
              <a:buFont typeface="Roboto"/>
              <a:buChar char="●"/>
            </a:pPr>
            <a:r>
              <a:rPr lang="en-GB" sz="1600">
                <a:solidFill>
                  <a:srgbClr val="2D3748"/>
                </a:solidFill>
                <a:highlight>
                  <a:srgbClr val="FFFFFF"/>
                </a:highlight>
                <a:latin typeface="Nunito Medium"/>
                <a:ea typeface="Nunito Medium"/>
                <a:cs typeface="Nunito Medium"/>
                <a:sym typeface="Nunito Medium"/>
              </a:rPr>
              <a:t>Nodes can be tagged with labels, representing their different roles in your domain. (For example, </a:t>
            </a:r>
            <a:r>
              <a:rPr lang="en-GB" sz="1600">
                <a:solidFill>
                  <a:srgbClr val="4A5568"/>
                </a:solidFill>
                <a:highlight>
                  <a:srgbClr val="F7FAFC"/>
                </a:highlight>
                <a:latin typeface="Nunito Medium"/>
                <a:ea typeface="Nunito Medium"/>
                <a:cs typeface="Nunito Medium"/>
                <a:sym typeface="Nunito Medium"/>
              </a:rPr>
              <a:t>Person</a:t>
            </a:r>
            <a:r>
              <a:rPr lang="en-GB" sz="1600">
                <a:solidFill>
                  <a:srgbClr val="2D3748"/>
                </a:solidFill>
                <a:highlight>
                  <a:srgbClr val="FFFFFF"/>
                </a:highlight>
                <a:latin typeface="Nunito Medium"/>
                <a:ea typeface="Nunito Medium"/>
                <a:cs typeface="Nunito Medium"/>
                <a:sym typeface="Nunito Medium"/>
              </a:rPr>
              <a:t>).</a:t>
            </a:r>
            <a:endParaRPr sz="1600">
              <a:solidFill>
                <a:srgbClr val="2D3748"/>
              </a:solidFill>
              <a:highlight>
                <a:srgbClr val="FFFFFF"/>
              </a:highlight>
              <a:latin typeface="Nunito Medium"/>
              <a:ea typeface="Nunito Medium"/>
              <a:cs typeface="Nunito Medium"/>
              <a:sym typeface="Nunito Medium"/>
            </a:endParaRPr>
          </a:p>
          <a:p>
            <a:pPr marL="457200" lvl="0" indent="-322580" algn="l" rtl="0">
              <a:lnSpc>
                <a:spcPct val="115000"/>
              </a:lnSpc>
              <a:spcBef>
                <a:spcPts val="0"/>
              </a:spcBef>
              <a:spcAft>
                <a:spcPts val="0"/>
              </a:spcAft>
              <a:buClr>
                <a:srgbClr val="2D3748"/>
              </a:buClr>
              <a:buSzPct val="100000"/>
              <a:buFont typeface="Roboto"/>
              <a:buChar char="●"/>
            </a:pPr>
            <a:r>
              <a:rPr lang="en-GB" sz="1600">
                <a:solidFill>
                  <a:srgbClr val="2D3748"/>
                </a:solidFill>
                <a:highlight>
                  <a:srgbClr val="FFFFFF"/>
                </a:highlight>
                <a:latin typeface="Nunito Medium"/>
                <a:ea typeface="Nunito Medium"/>
                <a:cs typeface="Nunito Medium"/>
                <a:sym typeface="Nunito Medium"/>
              </a:rPr>
              <a:t>Nodes can hold any number of </a:t>
            </a:r>
            <a:r>
              <a:rPr lang="en-GB" sz="1600" i="1">
                <a:solidFill>
                  <a:srgbClr val="2D3748"/>
                </a:solidFill>
                <a:highlight>
                  <a:srgbClr val="FFFFFF"/>
                </a:highlight>
                <a:latin typeface="Nunito Medium"/>
                <a:ea typeface="Nunito Medium"/>
                <a:cs typeface="Nunito Medium"/>
                <a:sym typeface="Nunito Medium"/>
              </a:rPr>
              <a:t>key-value pairs, or properties</a:t>
            </a:r>
            <a:r>
              <a:rPr lang="en-GB" sz="1600">
                <a:solidFill>
                  <a:srgbClr val="2D3748"/>
                </a:solidFill>
                <a:highlight>
                  <a:srgbClr val="FFFFFF"/>
                </a:highlight>
                <a:latin typeface="Nunito Medium"/>
                <a:ea typeface="Nunito Medium"/>
                <a:cs typeface="Nunito Medium"/>
                <a:sym typeface="Nunito Medium"/>
              </a:rPr>
              <a:t>. (For example, </a:t>
            </a:r>
            <a:r>
              <a:rPr lang="en-GB" sz="1600">
                <a:solidFill>
                  <a:srgbClr val="4A5568"/>
                </a:solidFill>
                <a:highlight>
                  <a:srgbClr val="F7FAFC"/>
                </a:highlight>
                <a:latin typeface="Nunito Medium"/>
                <a:ea typeface="Nunito Medium"/>
                <a:cs typeface="Nunito Medium"/>
                <a:sym typeface="Nunito Medium"/>
              </a:rPr>
              <a:t>name</a:t>
            </a:r>
            <a:r>
              <a:rPr lang="en-GB" sz="1600">
                <a:solidFill>
                  <a:srgbClr val="2D3748"/>
                </a:solidFill>
                <a:highlight>
                  <a:srgbClr val="FFFFFF"/>
                </a:highlight>
                <a:latin typeface="Nunito Medium"/>
                <a:ea typeface="Nunito Medium"/>
                <a:cs typeface="Nunito Medium"/>
                <a:sym typeface="Nunito Medium"/>
              </a:rPr>
              <a:t>)</a:t>
            </a:r>
            <a:endParaRPr sz="1600">
              <a:solidFill>
                <a:srgbClr val="2D3748"/>
              </a:solidFill>
              <a:highlight>
                <a:srgbClr val="FFFFFF"/>
              </a:highlight>
              <a:latin typeface="Nunito Medium"/>
              <a:ea typeface="Nunito Medium"/>
              <a:cs typeface="Nunito Medium"/>
              <a:sym typeface="Nunito Medium"/>
            </a:endParaRPr>
          </a:p>
          <a:p>
            <a:pPr marL="457200" lvl="0" indent="-322580" algn="l" rtl="0">
              <a:lnSpc>
                <a:spcPct val="115000"/>
              </a:lnSpc>
              <a:spcBef>
                <a:spcPts val="0"/>
              </a:spcBef>
              <a:spcAft>
                <a:spcPts val="0"/>
              </a:spcAft>
              <a:buClr>
                <a:srgbClr val="2D3748"/>
              </a:buClr>
              <a:buSzPct val="100000"/>
              <a:buFont typeface="Nunito Medium"/>
              <a:buChar char="●"/>
            </a:pPr>
            <a:r>
              <a:rPr lang="en-GB" sz="1600">
                <a:solidFill>
                  <a:srgbClr val="2D3748"/>
                </a:solidFill>
                <a:highlight>
                  <a:srgbClr val="FFFFFF"/>
                </a:highlight>
                <a:latin typeface="Nunito Medium"/>
                <a:ea typeface="Nunito Medium"/>
                <a:cs typeface="Nunito Medium"/>
                <a:sym typeface="Nunito Medium"/>
              </a:rPr>
              <a:t>Node labels may also attach metadata (such as index or constraint information) to certain nodes</a:t>
            </a:r>
            <a:endParaRPr sz="1600">
              <a:solidFill>
                <a:srgbClr val="2D3748"/>
              </a:solidFill>
              <a:highlight>
                <a:srgbClr val="FFFFFF"/>
              </a:highlight>
              <a:latin typeface="Nunito Medium"/>
              <a:ea typeface="Nunito Medium"/>
              <a:cs typeface="Nunito Medium"/>
              <a:sym typeface="Nunito Medium"/>
            </a:endParaRPr>
          </a:p>
          <a:p>
            <a:pPr marL="457200" lvl="0" indent="0" algn="l" rtl="0">
              <a:lnSpc>
                <a:spcPct val="115000"/>
              </a:lnSpc>
              <a:spcBef>
                <a:spcPts val="0"/>
              </a:spcBef>
              <a:spcAft>
                <a:spcPts val="0"/>
              </a:spcAft>
              <a:buNone/>
            </a:pPr>
            <a:endParaRPr sz="1600">
              <a:solidFill>
                <a:srgbClr val="2D3748"/>
              </a:solidFill>
              <a:highlight>
                <a:srgbClr val="FFFFFF"/>
              </a:highlight>
              <a:latin typeface="Nunito Medium"/>
              <a:ea typeface="Nunito Medium"/>
              <a:cs typeface="Nunito Medium"/>
              <a:sym typeface="Nunito Medium"/>
            </a:endParaRPr>
          </a:p>
          <a:p>
            <a:pPr marL="0" lvl="0" indent="0" algn="l" rtl="0">
              <a:lnSpc>
                <a:spcPct val="115000"/>
              </a:lnSpc>
              <a:spcBef>
                <a:spcPts val="0"/>
              </a:spcBef>
              <a:spcAft>
                <a:spcPts val="0"/>
              </a:spcAft>
              <a:buClr>
                <a:schemeClr val="dk1"/>
              </a:buClr>
              <a:buSzPct val="68750"/>
              <a:buFont typeface="Arial"/>
              <a:buNone/>
            </a:pPr>
            <a:r>
              <a:rPr lang="en-GB" sz="1600" i="1">
                <a:solidFill>
                  <a:srgbClr val="2D3748"/>
                </a:solidFill>
                <a:highlight>
                  <a:srgbClr val="FFFFFF"/>
                </a:highlight>
                <a:latin typeface="Nunito Medium"/>
                <a:ea typeface="Nunito Medium"/>
                <a:cs typeface="Nunito Medium"/>
                <a:sym typeface="Nunito Medium"/>
              </a:rPr>
              <a:t>Relationships</a:t>
            </a:r>
            <a:r>
              <a:rPr lang="en-GB" sz="1600">
                <a:solidFill>
                  <a:srgbClr val="2D3748"/>
                </a:solidFill>
                <a:highlight>
                  <a:srgbClr val="FFFFFF"/>
                </a:highlight>
                <a:latin typeface="Nunito Medium"/>
                <a:ea typeface="Nunito Medium"/>
                <a:cs typeface="Nunito Medium"/>
                <a:sym typeface="Nunito Medium"/>
              </a:rPr>
              <a:t> provide </a:t>
            </a:r>
            <a:r>
              <a:rPr lang="en-GB" sz="1600" i="1">
                <a:solidFill>
                  <a:srgbClr val="2D3748"/>
                </a:solidFill>
                <a:highlight>
                  <a:srgbClr val="FFFFFF"/>
                </a:highlight>
                <a:latin typeface="Nunito Medium"/>
                <a:ea typeface="Nunito Medium"/>
                <a:cs typeface="Nunito Medium"/>
                <a:sym typeface="Nunito Medium"/>
              </a:rPr>
              <a:t>directed, named, connections between two node entities</a:t>
            </a:r>
            <a:r>
              <a:rPr lang="en-GB" sz="1600">
                <a:solidFill>
                  <a:srgbClr val="2D3748"/>
                </a:solidFill>
                <a:highlight>
                  <a:srgbClr val="FFFFFF"/>
                </a:highlight>
                <a:latin typeface="Nunito Medium"/>
                <a:ea typeface="Nunito Medium"/>
                <a:cs typeface="Nunito Medium"/>
                <a:sym typeface="Nunito Medium"/>
              </a:rPr>
              <a:t>  </a:t>
            </a:r>
            <a:endParaRPr sz="1600">
              <a:solidFill>
                <a:srgbClr val="2D3748"/>
              </a:solidFill>
              <a:highlight>
                <a:srgbClr val="FFFFFF"/>
              </a:highlight>
              <a:latin typeface="Nunito Medium"/>
              <a:ea typeface="Nunito Medium"/>
              <a:cs typeface="Nunito Medium"/>
              <a:sym typeface="Nunito Medium"/>
            </a:endParaRPr>
          </a:p>
          <a:p>
            <a:pPr marL="457200" lvl="0" indent="-322580" algn="l" rtl="0">
              <a:lnSpc>
                <a:spcPct val="115000"/>
              </a:lnSpc>
              <a:spcBef>
                <a:spcPts val="0"/>
              </a:spcBef>
              <a:spcAft>
                <a:spcPts val="0"/>
              </a:spcAft>
              <a:buClr>
                <a:srgbClr val="2D3748"/>
              </a:buClr>
              <a:buSzPct val="100000"/>
              <a:buFont typeface="Roboto"/>
              <a:buChar char="●"/>
            </a:pPr>
            <a:r>
              <a:rPr lang="en-GB" sz="1600">
                <a:solidFill>
                  <a:srgbClr val="2D3748"/>
                </a:solidFill>
                <a:highlight>
                  <a:srgbClr val="FFFFFF"/>
                </a:highlight>
                <a:latin typeface="Nunito Medium"/>
                <a:ea typeface="Nunito Medium"/>
                <a:cs typeface="Nunito Medium"/>
                <a:sym typeface="Nunito Medium"/>
              </a:rPr>
              <a:t>Relationships always have a direction, a type, </a:t>
            </a:r>
            <a:r>
              <a:rPr lang="en-GB" sz="1600" i="1">
                <a:solidFill>
                  <a:srgbClr val="2D3748"/>
                </a:solidFill>
                <a:highlight>
                  <a:srgbClr val="FFFFFF"/>
                </a:highlight>
                <a:latin typeface="Nunito Medium"/>
                <a:ea typeface="Nunito Medium"/>
                <a:cs typeface="Nunito Medium"/>
                <a:sym typeface="Nunito Medium"/>
              </a:rPr>
              <a:t>a start node, and an end node</a:t>
            </a:r>
            <a:r>
              <a:rPr lang="en-GB" sz="1600">
                <a:solidFill>
                  <a:srgbClr val="2D3748"/>
                </a:solidFill>
                <a:highlight>
                  <a:srgbClr val="FFFFFF"/>
                </a:highlight>
                <a:latin typeface="Nunito Medium"/>
                <a:ea typeface="Nunito Medium"/>
                <a:cs typeface="Nunito Medium"/>
                <a:sym typeface="Nunito Medium"/>
              </a:rPr>
              <a:t>, and they can have </a:t>
            </a:r>
            <a:r>
              <a:rPr lang="en-GB" sz="1600" i="1">
                <a:solidFill>
                  <a:srgbClr val="2D3748"/>
                </a:solidFill>
                <a:highlight>
                  <a:srgbClr val="FFFFFF"/>
                </a:highlight>
                <a:latin typeface="Nunito Medium"/>
                <a:ea typeface="Nunito Medium"/>
                <a:cs typeface="Nunito Medium"/>
                <a:sym typeface="Nunito Medium"/>
              </a:rPr>
              <a:t>properties,</a:t>
            </a:r>
            <a:r>
              <a:rPr lang="en-GB" sz="1600">
                <a:solidFill>
                  <a:srgbClr val="2D3748"/>
                </a:solidFill>
                <a:highlight>
                  <a:srgbClr val="FFFFFF"/>
                </a:highlight>
                <a:latin typeface="Nunito Medium"/>
                <a:ea typeface="Nunito Medium"/>
                <a:cs typeface="Nunito Medium"/>
                <a:sym typeface="Nunito Medium"/>
              </a:rPr>
              <a:t> just like nodes.</a:t>
            </a:r>
            <a:endParaRPr sz="1600">
              <a:solidFill>
                <a:srgbClr val="2D3748"/>
              </a:solidFill>
              <a:highlight>
                <a:srgbClr val="FFFFFF"/>
              </a:highlight>
              <a:latin typeface="Nunito Medium"/>
              <a:ea typeface="Nunito Medium"/>
              <a:cs typeface="Nunito Medium"/>
              <a:sym typeface="Nunito Medium"/>
            </a:endParaRPr>
          </a:p>
          <a:p>
            <a:pPr marL="457200" lvl="0" indent="-322580" algn="l" rtl="0">
              <a:lnSpc>
                <a:spcPct val="115000"/>
              </a:lnSpc>
              <a:spcBef>
                <a:spcPts val="0"/>
              </a:spcBef>
              <a:spcAft>
                <a:spcPts val="0"/>
              </a:spcAft>
              <a:buClr>
                <a:srgbClr val="2D3748"/>
              </a:buClr>
              <a:buSzPct val="100000"/>
              <a:buFont typeface="Roboto"/>
              <a:buChar char="●"/>
            </a:pPr>
            <a:r>
              <a:rPr lang="en-GB" sz="1600">
                <a:solidFill>
                  <a:srgbClr val="2D3748"/>
                </a:solidFill>
                <a:highlight>
                  <a:srgbClr val="FFFFFF"/>
                </a:highlight>
                <a:latin typeface="Nunito Medium"/>
                <a:ea typeface="Nunito Medium"/>
                <a:cs typeface="Nunito Medium"/>
                <a:sym typeface="Nunito Medium"/>
              </a:rPr>
              <a:t>Nodes can have </a:t>
            </a:r>
            <a:r>
              <a:rPr lang="en-GB" sz="1600" i="1">
                <a:solidFill>
                  <a:srgbClr val="2D3748"/>
                </a:solidFill>
                <a:highlight>
                  <a:srgbClr val="FFFFFF"/>
                </a:highlight>
                <a:latin typeface="Nunito Medium"/>
                <a:ea typeface="Nunito Medium"/>
                <a:cs typeface="Nunito Medium"/>
                <a:sym typeface="Nunito Medium"/>
              </a:rPr>
              <a:t>any number or type of relationships</a:t>
            </a:r>
            <a:r>
              <a:rPr lang="en-GB" sz="1600">
                <a:solidFill>
                  <a:srgbClr val="2D3748"/>
                </a:solidFill>
                <a:highlight>
                  <a:srgbClr val="FFFFFF"/>
                </a:highlight>
                <a:latin typeface="Nunito Medium"/>
                <a:ea typeface="Nunito Medium"/>
                <a:cs typeface="Nunito Medium"/>
                <a:sym typeface="Nunito Medium"/>
              </a:rPr>
              <a:t> without sacrificing performance.</a:t>
            </a:r>
            <a:endParaRPr sz="1600">
              <a:solidFill>
                <a:srgbClr val="2D3748"/>
              </a:solidFill>
              <a:highlight>
                <a:srgbClr val="FFFFFF"/>
              </a:highlight>
              <a:latin typeface="Nunito Medium"/>
              <a:ea typeface="Nunito Medium"/>
              <a:cs typeface="Nunito Medium"/>
              <a:sym typeface="Nunito Medium"/>
            </a:endParaRPr>
          </a:p>
          <a:p>
            <a:pPr marL="457200" lvl="0" indent="-322580" algn="l" rtl="0">
              <a:lnSpc>
                <a:spcPct val="115000"/>
              </a:lnSpc>
              <a:spcBef>
                <a:spcPts val="0"/>
              </a:spcBef>
              <a:spcAft>
                <a:spcPts val="0"/>
              </a:spcAft>
              <a:buClr>
                <a:srgbClr val="2D3748"/>
              </a:buClr>
              <a:buSzPct val="100000"/>
              <a:buFont typeface="Nunito Medium"/>
              <a:buChar char="●"/>
            </a:pPr>
            <a:r>
              <a:rPr lang="en-GB" sz="1600">
                <a:solidFill>
                  <a:srgbClr val="2D3748"/>
                </a:solidFill>
                <a:highlight>
                  <a:srgbClr val="FFFFFF"/>
                </a:highlight>
                <a:latin typeface="Nunito Medium"/>
                <a:ea typeface="Nunito Medium"/>
                <a:cs typeface="Nunito Medium"/>
                <a:sym typeface="Nunito Medium"/>
              </a:rPr>
              <a:t>Although relationships are always </a:t>
            </a:r>
            <a:r>
              <a:rPr lang="en-GB" sz="1600" i="1">
                <a:solidFill>
                  <a:srgbClr val="2D3748"/>
                </a:solidFill>
                <a:highlight>
                  <a:srgbClr val="FFFFFF"/>
                </a:highlight>
                <a:latin typeface="Nunito Medium"/>
                <a:ea typeface="Nunito Medium"/>
                <a:cs typeface="Nunito Medium"/>
                <a:sym typeface="Nunito Medium"/>
              </a:rPr>
              <a:t>directed</a:t>
            </a:r>
            <a:r>
              <a:rPr lang="en-GB" sz="1600">
                <a:solidFill>
                  <a:srgbClr val="2D3748"/>
                </a:solidFill>
                <a:highlight>
                  <a:srgbClr val="FFFFFF"/>
                </a:highlight>
                <a:latin typeface="Nunito Medium"/>
                <a:ea typeface="Nunito Medium"/>
                <a:cs typeface="Nunito Medium"/>
                <a:sym typeface="Nunito Medium"/>
              </a:rPr>
              <a:t>, they can be navigated efficiently in any direction.</a:t>
            </a:r>
            <a:endParaRPr sz="1600">
              <a:solidFill>
                <a:srgbClr val="2D3748"/>
              </a:solidFill>
              <a:highlight>
                <a:srgbClr val="FFFFFF"/>
              </a:highlight>
              <a:latin typeface="Nunito Medium"/>
              <a:ea typeface="Nunito Medium"/>
              <a:cs typeface="Nunito Medium"/>
              <a:sym typeface="Nunito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85"/>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From Relational data to Knowledge Bases</a:t>
            </a:r>
            <a:endParaRPr/>
          </a:p>
        </p:txBody>
      </p:sp>
      <p:pic>
        <p:nvPicPr>
          <p:cNvPr id="949" name="Google Shape;949;p85"/>
          <p:cNvPicPr preferRelativeResize="0"/>
          <p:nvPr/>
        </p:nvPicPr>
        <p:blipFill>
          <a:blip r:embed="rId3">
            <a:alphaModFix/>
          </a:blip>
          <a:stretch>
            <a:fillRect/>
          </a:stretch>
        </p:blipFill>
        <p:spPr>
          <a:xfrm>
            <a:off x="2506375" y="1150350"/>
            <a:ext cx="4829850" cy="35458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86"/>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lnSpc>
                <a:spcPct val="130000"/>
              </a:lnSpc>
              <a:spcBef>
                <a:spcPts val="1800"/>
              </a:spcBef>
              <a:spcAft>
                <a:spcPts val="400"/>
              </a:spcAft>
              <a:buNone/>
            </a:pPr>
            <a:r>
              <a:rPr lang="en-GB"/>
              <a:t>Data Model transformation tips</a:t>
            </a:r>
            <a:endParaRPr/>
          </a:p>
        </p:txBody>
      </p:sp>
      <p:sp>
        <p:nvSpPr>
          <p:cNvPr id="955" name="Google Shape;955;p86"/>
          <p:cNvSpPr txBox="1">
            <a:spLocks noGrp="1"/>
          </p:cNvSpPr>
          <p:nvPr>
            <p:ph type="body" idx="1"/>
          </p:nvPr>
        </p:nvSpPr>
        <p:spPr>
          <a:xfrm>
            <a:off x="781650" y="1268050"/>
            <a:ext cx="7304400" cy="2934000"/>
          </a:xfrm>
          <a:prstGeom prst="rect">
            <a:avLst/>
          </a:prstGeom>
        </p:spPr>
        <p:txBody>
          <a:bodyPr spcFirstLastPara="1" wrap="square" lIns="68575" tIns="34275" rIns="68575" bIns="34275" anchor="t" anchorCtr="0">
            <a:noAutofit/>
          </a:bodyPr>
          <a:lstStyle/>
          <a:p>
            <a:pPr marL="457200" lvl="0" indent="-330200" algn="l" rtl="0">
              <a:lnSpc>
                <a:spcPct val="115000"/>
              </a:lnSpc>
              <a:spcBef>
                <a:spcPts val="0"/>
              </a:spcBef>
              <a:spcAft>
                <a:spcPts val="0"/>
              </a:spcAft>
              <a:buClr>
                <a:srgbClr val="2D3748"/>
              </a:buClr>
              <a:buSzPts val="1600"/>
              <a:buFont typeface="Roboto"/>
              <a:buChar char="●"/>
            </a:pPr>
            <a:r>
              <a:rPr lang="en-GB" sz="1600" i="1">
                <a:solidFill>
                  <a:srgbClr val="2D3748"/>
                </a:solidFill>
                <a:highlight>
                  <a:srgbClr val="FFFFFF"/>
                </a:highlight>
                <a:latin typeface="Roboto"/>
                <a:ea typeface="Roboto"/>
                <a:cs typeface="Roboto"/>
                <a:sym typeface="Roboto"/>
              </a:rPr>
              <a:t>Table to Node Label</a:t>
            </a:r>
            <a:r>
              <a:rPr lang="en-GB" sz="1600">
                <a:solidFill>
                  <a:srgbClr val="2D3748"/>
                </a:solidFill>
                <a:highlight>
                  <a:srgbClr val="FFFFFF"/>
                </a:highlight>
                <a:latin typeface="Roboto"/>
                <a:ea typeface="Roboto"/>
                <a:cs typeface="Roboto"/>
                <a:sym typeface="Roboto"/>
              </a:rPr>
              <a:t> - each entity table in the relational model becomes a </a:t>
            </a:r>
            <a:r>
              <a:rPr lang="en-GB" sz="1600" b="1">
                <a:solidFill>
                  <a:srgbClr val="2D3748"/>
                </a:solidFill>
                <a:highlight>
                  <a:srgbClr val="FFFFFF"/>
                </a:highlight>
                <a:latin typeface="Roboto"/>
                <a:ea typeface="Roboto"/>
                <a:cs typeface="Roboto"/>
                <a:sym typeface="Roboto"/>
              </a:rPr>
              <a:t>label </a:t>
            </a:r>
            <a:r>
              <a:rPr lang="en-GB" sz="1600">
                <a:solidFill>
                  <a:srgbClr val="2D3748"/>
                </a:solidFill>
                <a:highlight>
                  <a:srgbClr val="FFFFFF"/>
                </a:highlight>
                <a:latin typeface="Roboto"/>
                <a:ea typeface="Roboto"/>
                <a:cs typeface="Roboto"/>
                <a:sym typeface="Roboto"/>
              </a:rPr>
              <a:t>on nodes in the graph model</a:t>
            </a:r>
            <a:endParaRPr sz="1600">
              <a:solidFill>
                <a:srgbClr val="2D3748"/>
              </a:solidFill>
              <a:highlight>
                <a:srgbClr val="FFFFFF"/>
              </a:highlight>
              <a:latin typeface="Roboto"/>
              <a:ea typeface="Roboto"/>
              <a:cs typeface="Roboto"/>
              <a:sym typeface="Roboto"/>
            </a:endParaRPr>
          </a:p>
          <a:p>
            <a:pPr marL="457200" lvl="0" indent="-330200" algn="l" rtl="0">
              <a:lnSpc>
                <a:spcPct val="115000"/>
              </a:lnSpc>
              <a:spcBef>
                <a:spcPts val="0"/>
              </a:spcBef>
              <a:spcAft>
                <a:spcPts val="0"/>
              </a:spcAft>
              <a:buClr>
                <a:srgbClr val="2D3748"/>
              </a:buClr>
              <a:buSzPts val="1600"/>
              <a:buFont typeface="Roboto"/>
              <a:buChar char="●"/>
            </a:pPr>
            <a:r>
              <a:rPr lang="en-GB" sz="1600" i="1">
                <a:solidFill>
                  <a:srgbClr val="2D3748"/>
                </a:solidFill>
                <a:highlight>
                  <a:srgbClr val="FFFFFF"/>
                </a:highlight>
                <a:latin typeface="Roboto"/>
                <a:ea typeface="Roboto"/>
                <a:cs typeface="Roboto"/>
                <a:sym typeface="Roboto"/>
              </a:rPr>
              <a:t>Row to Node</a:t>
            </a:r>
            <a:r>
              <a:rPr lang="en-GB" sz="1600">
                <a:solidFill>
                  <a:srgbClr val="2D3748"/>
                </a:solidFill>
                <a:highlight>
                  <a:srgbClr val="FFFFFF"/>
                </a:highlight>
                <a:latin typeface="Roboto"/>
                <a:ea typeface="Roboto"/>
                <a:cs typeface="Roboto"/>
                <a:sym typeface="Roboto"/>
              </a:rPr>
              <a:t> - each row in a relational entity table becomes a node in the graph.</a:t>
            </a:r>
            <a:endParaRPr sz="1600">
              <a:solidFill>
                <a:srgbClr val="2D3748"/>
              </a:solidFill>
              <a:highlight>
                <a:srgbClr val="FFFFFF"/>
              </a:highlight>
              <a:latin typeface="Roboto"/>
              <a:ea typeface="Roboto"/>
              <a:cs typeface="Roboto"/>
              <a:sym typeface="Roboto"/>
            </a:endParaRPr>
          </a:p>
          <a:p>
            <a:pPr marL="457200" lvl="0" indent="-330200" algn="l" rtl="0">
              <a:lnSpc>
                <a:spcPct val="115000"/>
              </a:lnSpc>
              <a:spcBef>
                <a:spcPts val="0"/>
              </a:spcBef>
              <a:spcAft>
                <a:spcPts val="0"/>
              </a:spcAft>
              <a:buClr>
                <a:srgbClr val="2D3748"/>
              </a:buClr>
              <a:buSzPts val="1600"/>
              <a:buFont typeface="Roboto"/>
              <a:buChar char="●"/>
            </a:pPr>
            <a:r>
              <a:rPr lang="en-GB" sz="1600" i="1">
                <a:solidFill>
                  <a:srgbClr val="2D3748"/>
                </a:solidFill>
                <a:highlight>
                  <a:srgbClr val="FFFFFF"/>
                </a:highlight>
                <a:latin typeface="Roboto"/>
                <a:ea typeface="Roboto"/>
                <a:cs typeface="Roboto"/>
                <a:sym typeface="Roboto"/>
              </a:rPr>
              <a:t>Column to Node Property</a:t>
            </a:r>
            <a:r>
              <a:rPr lang="en-GB" sz="1600">
                <a:solidFill>
                  <a:srgbClr val="2D3748"/>
                </a:solidFill>
                <a:highlight>
                  <a:srgbClr val="FFFFFF"/>
                </a:highlight>
                <a:latin typeface="Roboto"/>
                <a:ea typeface="Roboto"/>
                <a:cs typeface="Roboto"/>
                <a:sym typeface="Roboto"/>
              </a:rPr>
              <a:t> - columns (fields) on the relational tables become node properties in the graph</a:t>
            </a:r>
            <a:endParaRPr sz="1600">
              <a:solidFill>
                <a:srgbClr val="2D3748"/>
              </a:solidFill>
              <a:highlight>
                <a:srgbClr val="FFFFFF"/>
              </a:highlight>
              <a:latin typeface="Roboto"/>
              <a:ea typeface="Roboto"/>
              <a:cs typeface="Roboto"/>
              <a:sym typeface="Roboto"/>
            </a:endParaRPr>
          </a:p>
          <a:p>
            <a:pPr marL="457200" lvl="0" indent="-330200" algn="l" rtl="0">
              <a:lnSpc>
                <a:spcPct val="115000"/>
              </a:lnSpc>
              <a:spcBef>
                <a:spcPts val="0"/>
              </a:spcBef>
              <a:spcAft>
                <a:spcPts val="0"/>
              </a:spcAft>
              <a:buClr>
                <a:srgbClr val="2D3748"/>
              </a:buClr>
              <a:buSzPts val="1600"/>
              <a:buFont typeface="Roboto"/>
              <a:buChar char="●"/>
            </a:pPr>
            <a:r>
              <a:rPr lang="en-GB" sz="1600" i="1">
                <a:solidFill>
                  <a:srgbClr val="2D3748"/>
                </a:solidFill>
                <a:highlight>
                  <a:srgbClr val="FFFFFF"/>
                </a:highlight>
                <a:latin typeface="Roboto"/>
                <a:ea typeface="Roboto"/>
                <a:cs typeface="Roboto"/>
                <a:sym typeface="Roboto"/>
              </a:rPr>
              <a:t>Add Constraints/Indexes</a:t>
            </a:r>
            <a:r>
              <a:rPr lang="en-GB" sz="1600">
                <a:solidFill>
                  <a:srgbClr val="2D3748"/>
                </a:solidFill>
                <a:highlight>
                  <a:srgbClr val="FFFFFF"/>
                </a:highlight>
                <a:latin typeface="Roboto"/>
                <a:ea typeface="Roboto"/>
                <a:cs typeface="Roboto"/>
                <a:sym typeface="Roboto"/>
              </a:rPr>
              <a:t> - add unique constraints for business primary keys, add indexes for frequent lookup attributes.</a:t>
            </a:r>
            <a:endParaRPr sz="1600">
              <a:solidFill>
                <a:srgbClr val="2D3748"/>
              </a:solidFill>
              <a:highlight>
                <a:srgbClr val="FFFFFF"/>
              </a:highlight>
              <a:latin typeface="Roboto"/>
              <a:ea typeface="Roboto"/>
              <a:cs typeface="Roboto"/>
              <a:sym typeface="Roboto"/>
            </a:endParaRPr>
          </a:p>
          <a:p>
            <a:pPr marL="457200" lvl="0" indent="-330200" algn="l" rtl="0">
              <a:lnSpc>
                <a:spcPct val="115000"/>
              </a:lnSpc>
              <a:spcBef>
                <a:spcPts val="0"/>
              </a:spcBef>
              <a:spcAft>
                <a:spcPts val="0"/>
              </a:spcAft>
              <a:buClr>
                <a:srgbClr val="2D3748"/>
              </a:buClr>
              <a:buSzPts val="1600"/>
              <a:buFont typeface="Roboto"/>
              <a:buChar char="●"/>
            </a:pPr>
            <a:r>
              <a:rPr lang="en-GB" sz="1600" i="1">
                <a:solidFill>
                  <a:srgbClr val="2D3748"/>
                </a:solidFill>
                <a:highlight>
                  <a:srgbClr val="FFFFFF"/>
                </a:highlight>
                <a:latin typeface="Roboto"/>
                <a:ea typeface="Roboto"/>
                <a:cs typeface="Roboto"/>
                <a:sym typeface="Roboto"/>
              </a:rPr>
              <a:t>Join tables to Relationships</a:t>
            </a:r>
            <a:r>
              <a:rPr lang="en-GB" sz="1600">
                <a:solidFill>
                  <a:srgbClr val="2D3748"/>
                </a:solidFill>
                <a:highlight>
                  <a:srgbClr val="FFFFFF"/>
                </a:highlight>
                <a:latin typeface="Roboto"/>
                <a:ea typeface="Roboto"/>
                <a:cs typeface="Roboto"/>
                <a:sym typeface="Roboto"/>
              </a:rPr>
              <a:t> - join tables are transformed into relationships, columns on those tables become relationship properties</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87"/>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Table Entries become Nodes and Relations</a:t>
            </a:r>
            <a:endParaRPr/>
          </a:p>
        </p:txBody>
      </p:sp>
      <p:pic>
        <p:nvPicPr>
          <p:cNvPr id="961" name="Google Shape;961;p87"/>
          <p:cNvPicPr preferRelativeResize="0"/>
          <p:nvPr/>
        </p:nvPicPr>
        <p:blipFill>
          <a:blip r:embed="rId3">
            <a:alphaModFix/>
          </a:blip>
          <a:stretch>
            <a:fillRect/>
          </a:stretch>
        </p:blipFill>
        <p:spPr>
          <a:xfrm>
            <a:off x="4701475" y="1740125"/>
            <a:ext cx="4008324" cy="2169400"/>
          </a:xfrm>
          <a:prstGeom prst="rect">
            <a:avLst/>
          </a:prstGeom>
          <a:noFill/>
          <a:ln>
            <a:noFill/>
          </a:ln>
        </p:spPr>
      </p:pic>
      <p:pic>
        <p:nvPicPr>
          <p:cNvPr id="962" name="Google Shape;962;p87"/>
          <p:cNvPicPr preferRelativeResize="0"/>
          <p:nvPr/>
        </p:nvPicPr>
        <p:blipFill>
          <a:blip r:embed="rId4">
            <a:alphaModFix/>
          </a:blip>
          <a:stretch>
            <a:fillRect/>
          </a:stretch>
        </p:blipFill>
        <p:spPr>
          <a:xfrm>
            <a:off x="628650" y="1530813"/>
            <a:ext cx="4008324" cy="2588018"/>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7"/>
          <p:cNvSpPr txBox="1">
            <a:spLocks noGrp="1"/>
          </p:cNvSpPr>
          <p:nvPr>
            <p:ph type="title"/>
          </p:nvPr>
        </p:nvSpPr>
        <p:spPr>
          <a:xfrm>
            <a:off x="1224425" y="169950"/>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How do we store and process information</a:t>
            </a:r>
            <a:endParaRPr/>
          </a:p>
        </p:txBody>
      </p:sp>
      <p:pic>
        <p:nvPicPr>
          <p:cNvPr id="365" name="Google Shape;365;p27"/>
          <p:cNvPicPr preferRelativeResize="0"/>
          <p:nvPr/>
        </p:nvPicPr>
        <p:blipFill>
          <a:blip r:embed="rId3">
            <a:alphaModFix/>
          </a:blip>
          <a:stretch>
            <a:fillRect/>
          </a:stretch>
        </p:blipFill>
        <p:spPr>
          <a:xfrm>
            <a:off x="1935900" y="889000"/>
            <a:ext cx="5001474" cy="4254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88"/>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Table Data becomes a large graph</a:t>
            </a:r>
            <a:endParaRPr/>
          </a:p>
        </p:txBody>
      </p:sp>
      <p:pic>
        <p:nvPicPr>
          <p:cNvPr id="968" name="Google Shape;968;p88"/>
          <p:cNvPicPr preferRelativeResize="0"/>
          <p:nvPr/>
        </p:nvPicPr>
        <p:blipFill>
          <a:blip r:embed="rId3">
            <a:alphaModFix/>
          </a:blip>
          <a:stretch>
            <a:fillRect/>
          </a:stretch>
        </p:blipFill>
        <p:spPr>
          <a:xfrm>
            <a:off x="4672926" y="1597024"/>
            <a:ext cx="3994275" cy="2909151"/>
          </a:xfrm>
          <a:prstGeom prst="rect">
            <a:avLst/>
          </a:prstGeom>
          <a:noFill/>
          <a:ln>
            <a:noFill/>
          </a:ln>
        </p:spPr>
      </p:pic>
      <p:pic>
        <p:nvPicPr>
          <p:cNvPr id="969" name="Google Shape;969;p88"/>
          <p:cNvPicPr preferRelativeResize="0"/>
          <p:nvPr/>
        </p:nvPicPr>
        <p:blipFill>
          <a:blip r:embed="rId4">
            <a:alphaModFix/>
          </a:blip>
          <a:stretch>
            <a:fillRect/>
          </a:stretch>
        </p:blipFill>
        <p:spPr>
          <a:xfrm>
            <a:off x="628650" y="1567025"/>
            <a:ext cx="4044276" cy="29691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89"/>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One query will do it</a:t>
            </a:r>
            <a:endParaRPr/>
          </a:p>
        </p:txBody>
      </p:sp>
      <p:sp>
        <p:nvSpPr>
          <p:cNvPr id="975" name="Google Shape;975;p89"/>
          <p:cNvSpPr txBox="1"/>
          <p:nvPr/>
        </p:nvSpPr>
        <p:spPr>
          <a:xfrm>
            <a:off x="628650" y="1200550"/>
            <a:ext cx="78867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LOAD CSV WITH HEADERS FROM "FILENAME" AS row</a:t>
            </a:r>
            <a:endParaRPr/>
          </a:p>
          <a:p>
            <a:pPr marL="0" lvl="0" indent="0" algn="l" rtl="0">
              <a:spcBef>
                <a:spcPts val="0"/>
              </a:spcBef>
              <a:spcAft>
                <a:spcPts val="0"/>
              </a:spcAft>
              <a:buNone/>
            </a:pPr>
            <a:r>
              <a:rPr lang="en-GB"/>
              <a:t>MERGE (origin:Airport {code: row.Origin})</a:t>
            </a:r>
            <a:endParaRPr/>
          </a:p>
          <a:p>
            <a:pPr marL="0" lvl="0" indent="0" algn="l" rtl="0">
              <a:spcBef>
                <a:spcPts val="0"/>
              </a:spcBef>
              <a:spcAft>
                <a:spcPts val="0"/>
              </a:spcAft>
              <a:buNone/>
            </a:pPr>
            <a:r>
              <a:rPr lang="en-GB"/>
              <a:t>MERGE (destination:Airport {code: row.Dest})</a:t>
            </a:r>
            <a:endParaRPr/>
          </a:p>
          <a:p>
            <a:pPr marL="0" lvl="0" indent="0" algn="l" rtl="0">
              <a:spcBef>
                <a:spcPts val="0"/>
              </a:spcBef>
              <a:spcAft>
                <a:spcPts val="0"/>
              </a:spcAft>
              <a:buNone/>
            </a:pPr>
            <a:r>
              <a:rPr lang="en-GB"/>
              <a:t>MERGE (origin)-[connection:CONNECTED_TO {</a:t>
            </a:r>
            <a:endParaRPr/>
          </a:p>
          <a:p>
            <a:pPr marL="0" lvl="0" indent="0" algn="l" rtl="0">
              <a:spcBef>
                <a:spcPts val="0"/>
              </a:spcBef>
              <a:spcAft>
                <a:spcPts val="0"/>
              </a:spcAft>
              <a:buNone/>
            </a:pPr>
            <a:r>
              <a:rPr lang="en-GB"/>
              <a:t>  airline: row.UniqueCarrier,</a:t>
            </a:r>
            <a:endParaRPr/>
          </a:p>
          <a:p>
            <a:pPr marL="0" lvl="0" indent="0" algn="l" rtl="0">
              <a:spcBef>
                <a:spcPts val="0"/>
              </a:spcBef>
              <a:spcAft>
                <a:spcPts val="0"/>
              </a:spcAft>
              <a:buNone/>
            </a:pPr>
            <a:r>
              <a:rPr lang="en-GB"/>
              <a:t>  flightNumber: row.FlightNum,</a:t>
            </a:r>
            <a:endParaRPr/>
          </a:p>
          <a:p>
            <a:pPr marL="0" lvl="0" indent="0" algn="l" rtl="0">
              <a:spcBef>
                <a:spcPts val="0"/>
              </a:spcBef>
              <a:spcAft>
                <a:spcPts val="0"/>
              </a:spcAft>
              <a:buNone/>
            </a:pPr>
            <a:r>
              <a:rPr lang="en-GB"/>
              <a:t>  date: date({year: toInteger(row.Year), month: toInteger(row.Month), day: toInteger(row.DayofMonth)}),</a:t>
            </a:r>
            <a:endParaRPr/>
          </a:p>
          <a:p>
            <a:pPr marL="0" lvl="0" indent="0" algn="l" rtl="0">
              <a:spcBef>
                <a:spcPts val="0"/>
              </a:spcBef>
              <a:spcAft>
                <a:spcPts val="0"/>
              </a:spcAft>
              <a:buNone/>
            </a:pPr>
            <a:r>
              <a:rPr lang="en-GB"/>
              <a:t>  cancelled: row.Cancelled,</a:t>
            </a:r>
            <a:endParaRPr/>
          </a:p>
          <a:p>
            <a:pPr marL="0" lvl="0" indent="0" algn="l" rtl="0">
              <a:spcBef>
                <a:spcPts val="0"/>
              </a:spcBef>
              <a:spcAft>
                <a:spcPts val="0"/>
              </a:spcAft>
              <a:buNone/>
            </a:pPr>
            <a:r>
              <a:rPr lang="en-GB"/>
              <a:t>  diverted: row.Diverted}]-&gt;(destination)</a:t>
            </a:r>
            <a:endParaRPr/>
          </a:p>
          <a:p>
            <a:pPr marL="0" lvl="0" indent="0" algn="l" rtl="0">
              <a:spcBef>
                <a:spcPts val="0"/>
              </a:spcBef>
              <a:spcAft>
                <a:spcPts val="0"/>
              </a:spcAft>
              <a:buNone/>
            </a:pPr>
            <a:r>
              <a:rPr lang="en-GB"/>
              <a:t>ON CREATE SET connection.departure = localtime(apoc.text.lpad(row.CRSDepTime, 4, "0")),</a:t>
            </a:r>
            <a:endParaRPr/>
          </a:p>
          <a:p>
            <a:pPr marL="0" lvl="0" indent="0" algn="l" rtl="0">
              <a:spcBef>
                <a:spcPts val="0"/>
              </a:spcBef>
              <a:spcAft>
                <a:spcPts val="0"/>
              </a:spcAft>
              <a:buNone/>
            </a:pPr>
            <a:r>
              <a:rPr lang="en-GB"/>
              <a:t>              connection.arrival = localtime(apoc.text.lpad(row.CRSArrTime, 4, "0"))</a:t>
            </a:r>
            <a:endParaRPr/>
          </a:p>
        </p:txBody>
      </p:sp>
      <p:sp>
        <p:nvSpPr>
          <p:cNvPr id="976" name="Google Shape;976;p89"/>
          <p:cNvSpPr txBox="1"/>
          <p:nvPr/>
        </p:nvSpPr>
        <p:spPr>
          <a:xfrm>
            <a:off x="566950" y="4309325"/>
            <a:ext cx="7886700" cy="400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b="1" i="1">
                <a:latin typeface="Calibri"/>
                <a:ea typeface="Calibri"/>
                <a:cs typeface="Calibri"/>
                <a:sym typeface="Calibri"/>
              </a:rPr>
              <a:t>Alternately - Create Labels, Add nodes, Add properties, Create relations </a:t>
            </a:r>
            <a:endParaRPr b="1" i="1">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90"/>
          <p:cNvSpPr txBox="1">
            <a:spLocks noGrp="1"/>
          </p:cNvSpPr>
          <p:nvPr>
            <p:ph type="title"/>
          </p:nvPr>
        </p:nvSpPr>
        <p:spPr>
          <a:xfrm>
            <a:off x="61025" y="-191275"/>
            <a:ext cx="2012100" cy="1157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sz="1800"/>
              <a:t>Sample Knowledge graph</a:t>
            </a:r>
            <a:endParaRPr sz="1800"/>
          </a:p>
        </p:txBody>
      </p:sp>
      <p:sp>
        <p:nvSpPr>
          <p:cNvPr id="982" name="Google Shape;982;p90"/>
          <p:cNvSpPr txBox="1"/>
          <p:nvPr/>
        </p:nvSpPr>
        <p:spPr>
          <a:xfrm>
            <a:off x="1209350" y="631750"/>
            <a:ext cx="6873300" cy="1693200"/>
          </a:xfrm>
          <a:prstGeom prst="rect">
            <a:avLst/>
          </a:prstGeom>
          <a:solidFill>
            <a:srgbClr val="11111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chemeClr val="lt1"/>
                </a:solidFill>
                <a:latin typeface="Calibri"/>
                <a:ea typeface="Calibri"/>
                <a:cs typeface="Calibri"/>
                <a:sym typeface="Calibri"/>
              </a:rPr>
              <a:t>Inputs</a:t>
            </a:r>
            <a:endParaRPr b="1">
              <a:solidFill>
                <a:schemeClr val="lt1"/>
              </a:solidFill>
              <a:latin typeface="Calibri"/>
              <a:ea typeface="Calibri"/>
              <a:cs typeface="Calibri"/>
              <a:sym typeface="Calibri"/>
            </a:endParaRPr>
          </a:p>
          <a:p>
            <a:pPr marL="0" lvl="0" indent="0" algn="l" rtl="0">
              <a:spcBef>
                <a:spcPts val="0"/>
              </a:spcBef>
              <a:spcAft>
                <a:spcPts val="0"/>
              </a:spcAft>
              <a:buNone/>
            </a:pPr>
            <a:endParaRPr b="1">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AutoNum type="arabicPeriod"/>
            </a:pPr>
            <a:r>
              <a:rPr lang="en-GB" b="1">
                <a:solidFill>
                  <a:schemeClr val="lt1"/>
                </a:solidFill>
                <a:latin typeface="Calibri"/>
                <a:ea typeface="Calibri"/>
                <a:cs typeface="Calibri"/>
                <a:sym typeface="Calibri"/>
              </a:rPr>
              <a:t>Patient Admission Data from Faith Hospital Database</a:t>
            </a:r>
            <a:endParaRPr b="1">
              <a:solidFill>
                <a:schemeClr val="lt1"/>
              </a:solidFill>
              <a:latin typeface="Calibri"/>
              <a:ea typeface="Calibri"/>
              <a:cs typeface="Calibri"/>
              <a:sym typeface="Calibri"/>
            </a:endParaRPr>
          </a:p>
          <a:p>
            <a:pPr marL="0" lvl="0" indent="0" algn="l" rtl="0">
              <a:spcBef>
                <a:spcPts val="0"/>
              </a:spcBef>
              <a:spcAft>
                <a:spcPts val="0"/>
              </a:spcAft>
              <a:buNone/>
            </a:pPr>
            <a:endParaRPr b="1">
              <a:solidFill>
                <a:schemeClr val="lt1"/>
              </a:solidFill>
              <a:latin typeface="Calibri"/>
              <a:ea typeface="Calibri"/>
              <a:cs typeface="Calibri"/>
              <a:sym typeface="Calibri"/>
            </a:endParaRPr>
          </a:p>
          <a:p>
            <a:pPr marL="0" lvl="0" indent="0" algn="l" rtl="0">
              <a:spcBef>
                <a:spcPts val="0"/>
              </a:spcBef>
              <a:spcAft>
                <a:spcPts val="0"/>
              </a:spcAft>
              <a:buNone/>
            </a:pPr>
            <a:endParaRPr b="1">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AutoNum type="arabicPeriod"/>
            </a:pPr>
            <a:r>
              <a:rPr lang="en-GB" b="1">
                <a:solidFill>
                  <a:schemeClr val="lt1"/>
                </a:solidFill>
                <a:latin typeface="Calibri"/>
                <a:ea typeface="Calibri"/>
                <a:cs typeface="Calibri"/>
                <a:sym typeface="Calibri"/>
              </a:rPr>
              <a:t>Generic Drug Adverse Effect knowledge extracted from Medline abstracts and other Drug descriptions </a:t>
            </a:r>
            <a:endParaRPr b="1">
              <a:solidFill>
                <a:schemeClr val="lt1"/>
              </a:solidFill>
              <a:latin typeface="Calibri"/>
              <a:ea typeface="Calibri"/>
              <a:cs typeface="Calibri"/>
              <a:sym typeface="Calibri"/>
            </a:endParaRPr>
          </a:p>
        </p:txBody>
      </p:sp>
      <p:graphicFrame>
        <p:nvGraphicFramePr>
          <p:cNvPr id="983" name="Google Shape;983;p90"/>
          <p:cNvGraphicFramePr/>
          <p:nvPr/>
        </p:nvGraphicFramePr>
        <p:xfrm>
          <a:off x="286125" y="2486900"/>
          <a:ext cx="8469150" cy="1354900"/>
        </p:xfrm>
        <a:graphic>
          <a:graphicData uri="http://schemas.openxmlformats.org/drawingml/2006/table">
            <a:tbl>
              <a:tblPr>
                <a:noFill/>
                <a:tableStyleId>{2462E7BD-D262-4F3E-9044-E2AFDF349225}</a:tableStyleId>
              </a:tblPr>
              <a:tblGrid>
                <a:gridCol w="1411525">
                  <a:extLst>
                    <a:ext uri="{9D8B030D-6E8A-4147-A177-3AD203B41FA5}">
                      <a16:colId xmlns:a16="http://schemas.microsoft.com/office/drawing/2014/main" val="20000"/>
                    </a:ext>
                  </a:extLst>
                </a:gridCol>
                <a:gridCol w="1411525">
                  <a:extLst>
                    <a:ext uri="{9D8B030D-6E8A-4147-A177-3AD203B41FA5}">
                      <a16:colId xmlns:a16="http://schemas.microsoft.com/office/drawing/2014/main" val="20001"/>
                    </a:ext>
                  </a:extLst>
                </a:gridCol>
                <a:gridCol w="1411525">
                  <a:extLst>
                    <a:ext uri="{9D8B030D-6E8A-4147-A177-3AD203B41FA5}">
                      <a16:colId xmlns:a16="http://schemas.microsoft.com/office/drawing/2014/main" val="20002"/>
                    </a:ext>
                  </a:extLst>
                </a:gridCol>
                <a:gridCol w="1411525">
                  <a:extLst>
                    <a:ext uri="{9D8B030D-6E8A-4147-A177-3AD203B41FA5}">
                      <a16:colId xmlns:a16="http://schemas.microsoft.com/office/drawing/2014/main" val="20003"/>
                    </a:ext>
                  </a:extLst>
                </a:gridCol>
                <a:gridCol w="1411525">
                  <a:extLst>
                    <a:ext uri="{9D8B030D-6E8A-4147-A177-3AD203B41FA5}">
                      <a16:colId xmlns:a16="http://schemas.microsoft.com/office/drawing/2014/main" val="20004"/>
                    </a:ext>
                  </a:extLst>
                </a:gridCol>
                <a:gridCol w="1411525">
                  <a:extLst>
                    <a:ext uri="{9D8B030D-6E8A-4147-A177-3AD203B41FA5}">
                      <a16:colId xmlns:a16="http://schemas.microsoft.com/office/drawing/2014/main" val="20005"/>
                    </a:ext>
                  </a:extLst>
                </a:gridCol>
              </a:tblGrid>
              <a:tr h="745325">
                <a:tc>
                  <a:txBody>
                    <a:bodyPr/>
                    <a:lstStyle/>
                    <a:p>
                      <a:pPr marL="0" lvl="0" indent="0" algn="l" rtl="0">
                        <a:spcBef>
                          <a:spcPts val="0"/>
                        </a:spcBef>
                        <a:spcAft>
                          <a:spcPts val="0"/>
                        </a:spcAft>
                        <a:buNone/>
                      </a:pPr>
                      <a:r>
                        <a:rPr lang="en-GB"/>
                        <a:t>Hospital Name</a:t>
                      </a:r>
                      <a:endParaRPr/>
                    </a:p>
                  </a:txBody>
                  <a:tcPr marL="91425" marR="91425" marT="91425" marB="91425"/>
                </a:tc>
                <a:tc>
                  <a:txBody>
                    <a:bodyPr/>
                    <a:lstStyle/>
                    <a:p>
                      <a:pPr marL="0" lvl="0" indent="0" algn="l" rtl="0">
                        <a:spcBef>
                          <a:spcPts val="0"/>
                        </a:spcBef>
                        <a:spcAft>
                          <a:spcPts val="0"/>
                        </a:spcAft>
                        <a:buNone/>
                      </a:pPr>
                      <a:r>
                        <a:rPr lang="en-GB"/>
                        <a:t>Patiend ID</a:t>
                      </a:r>
                      <a:endParaRPr/>
                    </a:p>
                  </a:txBody>
                  <a:tcPr marL="91425" marR="91425" marT="91425" marB="91425"/>
                </a:tc>
                <a:tc>
                  <a:txBody>
                    <a:bodyPr/>
                    <a:lstStyle/>
                    <a:p>
                      <a:pPr marL="0" lvl="0" indent="0" algn="l" rtl="0">
                        <a:spcBef>
                          <a:spcPts val="0"/>
                        </a:spcBef>
                        <a:spcAft>
                          <a:spcPts val="0"/>
                        </a:spcAft>
                        <a:buNone/>
                      </a:pPr>
                      <a:r>
                        <a:rPr lang="en-GB"/>
                        <a:t>Patient Name</a:t>
                      </a:r>
                      <a:endParaRPr/>
                    </a:p>
                  </a:txBody>
                  <a:tcPr marL="91425" marR="91425" marT="91425" marB="91425"/>
                </a:tc>
                <a:tc>
                  <a:txBody>
                    <a:bodyPr/>
                    <a:lstStyle/>
                    <a:p>
                      <a:pPr marL="0" lvl="0" indent="0" algn="l" rtl="0">
                        <a:spcBef>
                          <a:spcPts val="0"/>
                        </a:spcBef>
                        <a:spcAft>
                          <a:spcPts val="0"/>
                        </a:spcAft>
                        <a:buNone/>
                      </a:pPr>
                      <a:r>
                        <a:rPr lang="en-GB"/>
                        <a:t>Date</a:t>
                      </a:r>
                      <a:endParaRPr/>
                    </a:p>
                  </a:txBody>
                  <a:tcPr marL="91425" marR="91425" marT="91425" marB="91425"/>
                </a:tc>
                <a:tc>
                  <a:txBody>
                    <a:bodyPr/>
                    <a:lstStyle/>
                    <a:p>
                      <a:pPr marL="0" lvl="0" indent="0" algn="l" rtl="0">
                        <a:spcBef>
                          <a:spcPts val="0"/>
                        </a:spcBef>
                        <a:spcAft>
                          <a:spcPts val="0"/>
                        </a:spcAft>
                        <a:buNone/>
                      </a:pPr>
                      <a:r>
                        <a:rPr lang="en-GB"/>
                        <a:t>Disease</a:t>
                      </a:r>
                      <a:endParaRPr/>
                    </a:p>
                  </a:txBody>
                  <a:tcPr marL="91425" marR="91425" marT="91425" marB="91425"/>
                </a:tc>
                <a:tc>
                  <a:txBody>
                    <a:bodyPr/>
                    <a:lstStyle/>
                    <a:p>
                      <a:pPr marL="0" lvl="0" indent="0" algn="l" rtl="0">
                        <a:spcBef>
                          <a:spcPts val="0"/>
                        </a:spcBef>
                        <a:spcAft>
                          <a:spcPts val="0"/>
                        </a:spcAft>
                        <a:buNone/>
                      </a:pPr>
                      <a:r>
                        <a:rPr lang="en-GB"/>
                        <a:t>Medicine Prescribed</a:t>
                      </a:r>
                      <a:endParaRPr/>
                    </a:p>
                  </a:txBody>
                  <a:tcPr marL="91425" marR="91425" marT="91425" marB="91425"/>
                </a:tc>
                <a:extLst>
                  <a:ext uri="{0D108BD9-81ED-4DB2-BD59-A6C34878D82A}">
                    <a16:rowId xmlns:a16="http://schemas.microsoft.com/office/drawing/2014/main" val="10000"/>
                  </a:ext>
                </a:extLst>
              </a:tr>
              <a:tr h="609575">
                <a:tc>
                  <a:txBody>
                    <a:bodyPr/>
                    <a:lstStyle/>
                    <a:p>
                      <a:pPr marL="0" lvl="0" indent="0" algn="l" rtl="0">
                        <a:spcBef>
                          <a:spcPts val="0"/>
                        </a:spcBef>
                        <a:spcAft>
                          <a:spcPts val="0"/>
                        </a:spcAft>
                        <a:buNone/>
                      </a:pPr>
                      <a:r>
                        <a:rPr lang="en-GB"/>
                        <a:t>ABC</a:t>
                      </a:r>
                      <a:endParaRPr/>
                    </a:p>
                  </a:txBody>
                  <a:tcPr marL="91425" marR="91425" marT="91425" marB="91425"/>
                </a:tc>
                <a:tc>
                  <a:txBody>
                    <a:bodyPr/>
                    <a:lstStyle/>
                    <a:p>
                      <a:pPr marL="0" lvl="0" indent="0" algn="l" rtl="0">
                        <a:spcBef>
                          <a:spcPts val="0"/>
                        </a:spcBef>
                        <a:spcAft>
                          <a:spcPts val="0"/>
                        </a:spcAft>
                        <a:buNone/>
                      </a:pPr>
                      <a:r>
                        <a:rPr lang="en-GB"/>
                        <a:t>P1</a:t>
                      </a:r>
                      <a:endParaRPr/>
                    </a:p>
                  </a:txBody>
                  <a:tcPr marL="91425" marR="91425" marT="91425" marB="91425"/>
                </a:tc>
                <a:tc>
                  <a:txBody>
                    <a:bodyPr/>
                    <a:lstStyle/>
                    <a:p>
                      <a:pPr marL="0" lvl="0" indent="0" algn="l" rtl="0">
                        <a:spcBef>
                          <a:spcPts val="0"/>
                        </a:spcBef>
                        <a:spcAft>
                          <a:spcPts val="0"/>
                        </a:spcAft>
                        <a:buNone/>
                      </a:pPr>
                      <a:r>
                        <a:rPr lang="en-GB"/>
                        <a:t>Anna</a:t>
                      </a:r>
                      <a:endParaRPr/>
                    </a:p>
                  </a:txBody>
                  <a:tcPr marL="91425" marR="91425" marT="91425" marB="91425"/>
                </a:tc>
                <a:tc>
                  <a:txBody>
                    <a:bodyPr/>
                    <a:lstStyle/>
                    <a:p>
                      <a:pPr marL="0" lvl="0" indent="0" algn="l" rtl="0">
                        <a:spcBef>
                          <a:spcPts val="0"/>
                        </a:spcBef>
                        <a:spcAft>
                          <a:spcPts val="0"/>
                        </a:spcAft>
                        <a:buNone/>
                      </a:pPr>
                      <a:r>
                        <a:rPr lang="en-GB"/>
                        <a:t>05/12/2015</a:t>
                      </a:r>
                      <a:endParaRPr/>
                    </a:p>
                  </a:txBody>
                  <a:tcPr marL="91425" marR="91425" marT="91425" marB="91425"/>
                </a:tc>
                <a:tc>
                  <a:txBody>
                    <a:bodyPr/>
                    <a:lstStyle/>
                    <a:p>
                      <a:pPr marL="0" lvl="0" indent="0" algn="l" rtl="0">
                        <a:spcBef>
                          <a:spcPts val="0"/>
                        </a:spcBef>
                        <a:spcAft>
                          <a:spcPts val="0"/>
                        </a:spcAft>
                        <a:buNone/>
                      </a:pPr>
                      <a:r>
                        <a:rPr lang="en-GB"/>
                        <a:t>Gastroenteritis</a:t>
                      </a:r>
                      <a:endParaRPr/>
                    </a:p>
                  </a:txBody>
                  <a:tcPr marL="91425" marR="91425" marT="91425" marB="91425"/>
                </a:tc>
                <a:tc>
                  <a:txBody>
                    <a:bodyPr/>
                    <a:lstStyle/>
                    <a:p>
                      <a:pPr marL="0" lvl="0" indent="0" algn="l" rtl="0">
                        <a:spcBef>
                          <a:spcPts val="0"/>
                        </a:spcBef>
                        <a:spcAft>
                          <a:spcPts val="0"/>
                        </a:spcAft>
                        <a:buNone/>
                      </a:pPr>
                      <a:r>
                        <a:rPr lang="en-GB"/>
                        <a:t>Macrogol 3 mg</a:t>
                      </a:r>
                      <a:endParaRPr/>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984" name="Google Shape;984;p90"/>
          <p:cNvGraphicFramePr/>
          <p:nvPr/>
        </p:nvGraphicFramePr>
        <p:xfrm>
          <a:off x="5285025" y="4003750"/>
          <a:ext cx="3470250" cy="792420"/>
        </p:xfrm>
        <a:graphic>
          <a:graphicData uri="http://schemas.openxmlformats.org/drawingml/2006/table">
            <a:tbl>
              <a:tblPr>
                <a:noFill/>
                <a:tableStyleId>{2462E7BD-D262-4F3E-9044-E2AFDF349225}</a:tableStyleId>
              </a:tblPr>
              <a:tblGrid>
                <a:gridCol w="1735125">
                  <a:extLst>
                    <a:ext uri="{9D8B030D-6E8A-4147-A177-3AD203B41FA5}">
                      <a16:colId xmlns:a16="http://schemas.microsoft.com/office/drawing/2014/main" val="20000"/>
                    </a:ext>
                  </a:extLst>
                </a:gridCol>
                <a:gridCol w="1735125">
                  <a:extLst>
                    <a:ext uri="{9D8B030D-6E8A-4147-A177-3AD203B41FA5}">
                      <a16:colId xmlns:a16="http://schemas.microsoft.com/office/drawing/2014/main" val="20001"/>
                    </a:ext>
                  </a:extLst>
                </a:gridCol>
              </a:tblGrid>
              <a:tr h="383850">
                <a:tc>
                  <a:txBody>
                    <a:bodyPr/>
                    <a:lstStyle/>
                    <a:p>
                      <a:pPr marL="0" lvl="0" indent="0" algn="l" rtl="0">
                        <a:spcBef>
                          <a:spcPts val="0"/>
                        </a:spcBef>
                        <a:spcAft>
                          <a:spcPts val="0"/>
                        </a:spcAft>
                        <a:buNone/>
                      </a:pPr>
                      <a:r>
                        <a:rPr lang="en-GB"/>
                        <a:t>Medicine</a:t>
                      </a:r>
                      <a:endParaRPr/>
                    </a:p>
                  </a:txBody>
                  <a:tcPr marL="91425" marR="91425" marT="91425" marB="91425"/>
                </a:tc>
                <a:tc>
                  <a:txBody>
                    <a:bodyPr/>
                    <a:lstStyle/>
                    <a:p>
                      <a:pPr marL="0" lvl="0" indent="0" algn="l" rtl="0">
                        <a:spcBef>
                          <a:spcPts val="0"/>
                        </a:spcBef>
                        <a:spcAft>
                          <a:spcPts val="0"/>
                        </a:spcAft>
                        <a:buNone/>
                      </a:pPr>
                      <a:r>
                        <a:rPr lang="en-GB"/>
                        <a:t>Drug</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Macrogol 3 mg</a:t>
                      </a:r>
                      <a:endParaRPr/>
                    </a:p>
                  </a:txBody>
                  <a:tcPr marL="91425" marR="91425" marT="91425" marB="91425"/>
                </a:tc>
                <a:tc>
                  <a:txBody>
                    <a:bodyPr/>
                    <a:lstStyle/>
                    <a:p>
                      <a:pPr marL="0" lvl="0" indent="0" algn="l" rtl="0">
                        <a:spcBef>
                          <a:spcPts val="0"/>
                        </a:spcBef>
                        <a:spcAft>
                          <a:spcPts val="0"/>
                        </a:spcAft>
                        <a:buNone/>
                      </a:pPr>
                      <a:r>
                        <a:rPr lang="en-GB"/>
                        <a:t>Macrogol</a:t>
                      </a: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91"/>
          <p:cNvSpPr txBox="1">
            <a:spLocks noGrp="1"/>
          </p:cNvSpPr>
          <p:nvPr>
            <p:ph type="title"/>
          </p:nvPr>
        </p:nvSpPr>
        <p:spPr>
          <a:xfrm>
            <a:off x="0" y="0"/>
            <a:ext cx="8972700" cy="6147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a:t>Relation Extraction and Classification from Medical Literature</a:t>
            </a:r>
            <a:endParaRPr/>
          </a:p>
        </p:txBody>
      </p:sp>
      <p:graphicFrame>
        <p:nvGraphicFramePr>
          <p:cNvPr id="990" name="Google Shape;990;p91"/>
          <p:cNvGraphicFramePr/>
          <p:nvPr/>
        </p:nvGraphicFramePr>
        <p:xfrm>
          <a:off x="171450" y="678250"/>
          <a:ext cx="8801100" cy="4424659"/>
        </p:xfrm>
        <a:graphic>
          <a:graphicData uri="http://schemas.openxmlformats.org/drawingml/2006/table">
            <a:tbl>
              <a:tblPr>
                <a:noFill/>
                <a:tableStyleId>{CDA0C990-5A31-4152-84B6-7E5E3A6E866E}</a:tableStyleId>
              </a:tblPr>
              <a:tblGrid>
                <a:gridCol w="460450">
                  <a:extLst>
                    <a:ext uri="{9D8B030D-6E8A-4147-A177-3AD203B41FA5}">
                      <a16:colId xmlns:a16="http://schemas.microsoft.com/office/drawing/2014/main" val="20000"/>
                    </a:ext>
                  </a:extLst>
                </a:gridCol>
                <a:gridCol w="5193800">
                  <a:extLst>
                    <a:ext uri="{9D8B030D-6E8A-4147-A177-3AD203B41FA5}">
                      <a16:colId xmlns:a16="http://schemas.microsoft.com/office/drawing/2014/main" val="20001"/>
                    </a:ext>
                  </a:extLst>
                </a:gridCol>
                <a:gridCol w="935800">
                  <a:extLst>
                    <a:ext uri="{9D8B030D-6E8A-4147-A177-3AD203B41FA5}">
                      <a16:colId xmlns:a16="http://schemas.microsoft.com/office/drawing/2014/main" val="20002"/>
                    </a:ext>
                  </a:extLst>
                </a:gridCol>
                <a:gridCol w="994875">
                  <a:extLst>
                    <a:ext uri="{9D8B030D-6E8A-4147-A177-3AD203B41FA5}">
                      <a16:colId xmlns:a16="http://schemas.microsoft.com/office/drawing/2014/main" val="20003"/>
                    </a:ext>
                  </a:extLst>
                </a:gridCol>
                <a:gridCol w="1216175">
                  <a:extLst>
                    <a:ext uri="{9D8B030D-6E8A-4147-A177-3AD203B41FA5}">
                      <a16:colId xmlns:a16="http://schemas.microsoft.com/office/drawing/2014/main" val="20004"/>
                    </a:ext>
                  </a:extLst>
                </a:gridCol>
              </a:tblGrid>
              <a:tr h="536825">
                <a:tc>
                  <a:txBody>
                    <a:bodyPr/>
                    <a:lstStyle/>
                    <a:p>
                      <a:pPr marL="0" lvl="0" indent="0" algn="ctr" rtl="0">
                        <a:lnSpc>
                          <a:spcPct val="115000"/>
                        </a:lnSpc>
                        <a:spcBef>
                          <a:spcPts val="0"/>
                        </a:spcBef>
                        <a:spcAft>
                          <a:spcPts val="0"/>
                        </a:spcAft>
                        <a:buNone/>
                      </a:pPr>
                      <a:r>
                        <a:rPr lang="en-GB" sz="1100" b="1">
                          <a:latin typeface="Calibri"/>
                          <a:ea typeface="Calibri"/>
                          <a:cs typeface="Calibri"/>
                          <a:sym typeface="Calibri"/>
                        </a:rPr>
                        <a:t>id</a:t>
                      </a:r>
                      <a:endParaRPr sz="1100" b="1">
                        <a:latin typeface="Calibri"/>
                        <a:ea typeface="Calibri"/>
                        <a:cs typeface="Calibri"/>
                        <a:sym typeface="Calibri"/>
                      </a:endParaRPr>
                    </a:p>
                  </a:txBody>
                  <a:tcPr marL="28575" marR="2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GB" sz="1100" b="1">
                          <a:latin typeface="Calibri"/>
                          <a:ea typeface="Calibri"/>
                          <a:cs typeface="Calibri"/>
                          <a:sym typeface="Calibri"/>
                        </a:rPr>
                        <a:t>document</a:t>
                      </a:r>
                      <a:endParaRPr sz="1100" b="1">
                        <a:latin typeface="Calibri"/>
                        <a:ea typeface="Calibri"/>
                        <a:cs typeface="Calibri"/>
                        <a:sym typeface="Calibri"/>
                      </a:endParaRPr>
                    </a:p>
                  </a:txBody>
                  <a:tcPr marL="28575" marR="2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GB" sz="1100" b="1">
                          <a:latin typeface="Calibri"/>
                          <a:ea typeface="Calibri"/>
                          <a:cs typeface="Calibri"/>
                          <a:sym typeface="Calibri"/>
                        </a:rPr>
                        <a:t>drug</a:t>
                      </a:r>
                      <a:endParaRPr sz="1100" b="1">
                        <a:latin typeface="Calibri"/>
                        <a:ea typeface="Calibri"/>
                        <a:cs typeface="Calibri"/>
                        <a:sym typeface="Calibri"/>
                      </a:endParaRPr>
                    </a:p>
                  </a:txBody>
                  <a:tcPr marL="28575" marR="2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GB" sz="1100" b="1">
                          <a:latin typeface="Calibri"/>
                          <a:ea typeface="Calibri"/>
                          <a:cs typeface="Calibri"/>
                          <a:sym typeface="Calibri"/>
                        </a:rPr>
                        <a:t>disease</a:t>
                      </a:r>
                      <a:endParaRPr sz="1100" b="1">
                        <a:latin typeface="Calibri"/>
                        <a:ea typeface="Calibri"/>
                        <a:cs typeface="Calibri"/>
                        <a:sym typeface="Calibri"/>
                      </a:endParaRPr>
                    </a:p>
                  </a:txBody>
                  <a:tcPr marL="28575" marR="2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GB" sz="1100" b="1">
                          <a:latin typeface="Calibri"/>
                          <a:ea typeface="Calibri"/>
                          <a:cs typeface="Calibri"/>
                          <a:sym typeface="Calibri"/>
                        </a:rPr>
                        <a:t>BERT Predicted Relation</a:t>
                      </a:r>
                      <a:endParaRPr sz="1100" b="1">
                        <a:latin typeface="Calibri"/>
                        <a:ea typeface="Calibri"/>
                        <a:cs typeface="Calibri"/>
                        <a:sym typeface="Calibri"/>
                      </a:endParaRPr>
                    </a:p>
                  </a:txBody>
                  <a:tcPr marL="28575" marR="2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extLst>
                  <a:ext uri="{0D108BD9-81ED-4DB2-BD59-A6C34878D82A}">
                    <a16:rowId xmlns:a16="http://schemas.microsoft.com/office/drawing/2014/main" val="10000"/>
                  </a:ext>
                </a:extLst>
              </a:tr>
              <a:tr h="609350">
                <a:tc>
                  <a:txBody>
                    <a:bodyPr/>
                    <a:lstStyle/>
                    <a:p>
                      <a:pPr marL="0" lvl="0" indent="0" algn="r" rtl="0">
                        <a:lnSpc>
                          <a:spcPct val="115000"/>
                        </a:lnSpc>
                        <a:spcBef>
                          <a:spcPts val="0"/>
                        </a:spcBef>
                        <a:spcAft>
                          <a:spcPts val="0"/>
                        </a:spcAft>
                        <a:buNone/>
                      </a:pPr>
                      <a:r>
                        <a:rPr lang="en-GB" sz="1300">
                          <a:latin typeface="Calibri"/>
                          <a:ea typeface="Calibri"/>
                          <a:cs typeface="Calibri"/>
                          <a:sym typeface="Calibri"/>
                        </a:rPr>
                        <a:t>442</a:t>
                      </a:r>
                      <a:endParaRPr sz="13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300">
                          <a:latin typeface="Calibri"/>
                          <a:ea typeface="Calibri"/>
                          <a:cs typeface="Calibri"/>
                          <a:sym typeface="Calibri"/>
                        </a:rPr>
                        <a:t>Diarrhea - associated over - anticoagulation in a patient taking warfarin : therapeutic role of cholestyramine . [SEP] warfarin [SEP] Diarrhea</a:t>
                      </a:r>
                      <a:endParaRPr sz="13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300">
                          <a:latin typeface="Calibri"/>
                          <a:ea typeface="Calibri"/>
                          <a:cs typeface="Calibri"/>
                          <a:sym typeface="Calibri"/>
                        </a:rPr>
                        <a:t>warfarin</a:t>
                      </a:r>
                      <a:endParaRPr sz="13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300">
                          <a:latin typeface="Calibri"/>
                          <a:ea typeface="Calibri"/>
                          <a:cs typeface="Calibri"/>
                          <a:sym typeface="Calibri"/>
                        </a:rPr>
                        <a:t>Diarrhea</a:t>
                      </a:r>
                      <a:endParaRPr sz="13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300">
                          <a:latin typeface="Calibri"/>
                          <a:ea typeface="Calibri"/>
                          <a:cs typeface="Calibri"/>
                          <a:sym typeface="Calibri"/>
                        </a:rPr>
                        <a:t>ADE</a:t>
                      </a:r>
                      <a:endParaRPr sz="13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827000">
                <a:tc>
                  <a:txBody>
                    <a:bodyPr/>
                    <a:lstStyle/>
                    <a:p>
                      <a:pPr marL="0" lvl="0" indent="0" algn="r" rtl="0">
                        <a:lnSpc>
                          <a:spcPct val="115000"/>
                        </a:lnSpc>
                        <a:spcBef>
                          <a:spcPts val="0"/>
                        </a:spcBef>
                        <a:spcAft>
                          <a:spcPts val="0"/>
                        </a:spcAft>
                        <a:buNone/>
                      </a:pPr>
                      <a:r>
                        <a:rPr lang="en-GB" sz="1300">
                          <a:latin typeface="Calibri"/>
                          <a:ea typeface="Calibri"/>
                          <a:cs typeface="Calibri"/>
                          <a:sym typeface="Calibri"/>
                        </a:rPr>
                        <a:t>443</a:t>
                      </a:r>
                      <a:endParaRPr sz="13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300">
                          <a:latin typeface="Calibri"/>
                          <a:ea typeface="Calibri"/>
                          <a:cs typeface="Calibri"/>
                          <a:sym typeface="Calibri"/>
                        </a:rPr>
                        <a:t>We present a case of significant over - anticoagulation temporally associated with a bout of protracted diarrhea in a patient on warfarin therapy . [SEP] warfarin [SEP] Diarrhea</a:t>
                      </a:r>
                      <a:endParaRPr sz="13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300">
                          <a:latin typeface="Calibri"/>
                          <a:ea typeface="Calibri"/>
                          <a:cs typeface="Calibri"/>
                          <a:sym typeface="Calibri"/>
                        </a:rPr>
                        <a:t>warfarin</a:t>
                      </a:r>
                      <a:endParaRPr sz="13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300">
                          <a:latin typeface="Calibri"/>
                          <a:ea typeface="Calibri"/>
                          <a:cs typeface="Calibri"/>
                          <a:sym typeface="Calibri"/>
                        </a:rPr>
                        <a:t>Diarrhea</a:t>
                      </a:r>
                      <a:endParaRPr sz="13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300">
                          <a:latin typeface="Calibri"/>
                          <a:ea typeface="Calibri"/>
                          <a:cs typeface="Calibri"/>
                          <a:sym typeface="Calibri"/>
                        </a:rPr>
                        <a:t>ADE</a:t>
                      </a:r>
                      <a:endParaRPr sz="13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262275">
                <a:tc>
                  <a:txBody>
                    <a:bodyPr/>
                    <a:lstStyle/>
                    <a:p>
                      <a:pPr marL="0" lvl="0" indent="0" algn="r" rtl="0">
                        <a:lnSpc>
                          <a:spcPct val="115000"/>
                        </a:lnSpc>
                        <a:spcBef>
                          <a:spcPts val="0"/>
                        </a:spcBef>
                        <a:spcAft>
                          <a:spcPts val="0"/>
                        </a:spcAft>
                        <a:buNone/>
                      </a:pPr>
                      <a:r>
                        <a:rPr lang="en-GB" sz="1300">
                          <a:latin typeface="Calibri"/>
                          <a:ea typeface="Calibri"/>
                          <a:cs typeface="Calibri"/>
                          <a:sym typeface="Calibri"/>
                        </a:rPr>
                        <a:t>1583</a:t>
                      </a:r>
                      <a:endParaRPr sz="13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300">
                          <a:latin typeface="Calibri"/>
                          <a:ea typeface="Calibri"/>
                          <a:cs typeface="Calibri"/>
                          <a:sym typeface="Calibri"/>
                        </a:rPr>
                        <a:t>CASE REPORT : A woman of 80 years , on long - term warfarin therapy presented with an acute dissecting thoracic aortic aneurysm ; on investigation the only precipitating factor found was an international normalised ratio of 4.8 . [SEP] acute dissecting thoracic aortic aneurysm [SEP] warfarin</a:t>
                      </a:r>
                      <a:endParaRPr sz="13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300">
                          <a:latin typeface="Calibri"/>
                          <a:ea typeface="Calibri"/>
                          <a:cs typeface="Calibri"/>
                          <a:sym typeface="Calibri"/>
                        </a:rPr>
                        <a:t>warfarin</a:t>
                      </a:r>
                      <a:endParaRPr sz="13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300">
                          <a:latin typeface="Calibri"/>
                          <a:ea typeface="Calibri"/>
                          <a:cs typeface="Calibri"/>
                          <a:sym typeface="Calibri"/>
                        </a:rPr>
                        <a:t>acute dissecting thoracic aortic aneurysm</a:t>
                      </a:r>
                      <a:endParaRPr sz="13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300">
                          <a:latin typeface="Calibri"/>
                          <a:ea typeface="Calibri"/>
                          <a:cs typeface="Calibri"/>
                          <a:sym typeface="Calibri"/>
                        </a:rPr>
                        <a:t>ADE</a:t>
                      </a:r>
                      <a:endParaRPr sz="13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052250">
                <a:tc>
                  <a:txBody>
                    <a:bodyPr/>
                    <a:lstStyle/>
                    <a:p>
                      <a:pPr marL="0" lvl="0" indent="0" algn="r" rtl="0">
                        <a:lnSpc>
                          <a:spcPct val="115000"/>
                        </a:lnSpc>
                        <a:spcBef>
                          <a:spcPts val="0"/>
                        </a:spcBef>
                        <a:spcAft>
                          <a:spcPts val="0"/>
                        </a:spcAft>
                        <a:buNone/>
                      </a:pPr>
                      <a:r>
                        <a:rPr lang="en-GB" sz="1300">
                          <a:latin typeface="Calibri"/>
                          <a:ea typeface="Calibri"/>
                          <a:cs typeface="Calibri"/>
                          <a:sym typeface="Calibri"/>
                        </a:rPr>
                        <a:t>6</a:t>
                      </a:r>
                      <a:endParaRPr sz="13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300">
                          <a:latin typeface="Calibri"/>
                          <a:ea typeface="Calibri"/>
                          <a:cs typeface="Calibri"/>
                          <a:sym typeface="Calibri"/>
                        </a:rPr>
                        <a:t>Oral macrogol is generally well tolerated. Possible side effects include headache, bloating, nausea, allergies, and electrolyte imbalance, mainly hypokalaemia (low blood potassium levels) and hyperkalaemia (high blood potassium levels).</a:t>
                      </a:r>
                      <a:endParaRPr sz="13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300">
                          <a:latin typeface="Calibri"/>
                          <a:ea typeface="Calibri"/>
                          <a:cs typeface="Calibri"/>
                          <a:sym typeface="Calibri"/>
                        </a:rPr>
                        <a:t>Oral macrogol</a:t>
                      </a:r>
                      <a:endParaRPr sz="13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300">
                          <a:latin typeface="Calibri"/>
                          <a:ea typeface="Calibri"/>
                          <a:cs typeface="Calibri"/>
                          <a:sym typeface="Calibri"/>
                        </a:rPr>
                        <a:t>hypokalaemia</a:t>
                      </a:r>
                      <a:endParaRPr sz="13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300">
                          <a:latin typeface="Calibri"/>
                          <a:ea typeface="Calibri"/>
                          <a:cs typeface="Calibri"/>
                          <a:sym typeface="Calibri"/>
                        </a:rPr>
                        <a:t>ADE</a:t>
                      </a:r>
                      <a:endParaRPr sz="13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92"/>
          <p:cNvSpPr txBox="1">
            <a:spLocks noGrp="1"/>
          </p:cNvSpPr>
          <p:nvPr>
            <p:ph type="title"/>
          </p:nvPr>
        </p:nvSpPr>
        <p:spPr>
          <a:xfrm>
            <a:off x="628650" y="88647"/>
            <a:ext cx="7886700" cy="555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Alternately - add nodes and relations </a:t>
            </a:r>
            <a:endParaRPr/>
          </a:p>
        </p:txBody>
      </p:sp>
      <p:sp>
        <p:nvSpPr>
          <p:cNvPr id="996" name="Google Shape;996;p92"/>
          <p:cNvSpPr txBox="1">
            <a:spLocks noGrp="1"/>
          </p:cNvSpPr>
          <p:nvPr>
            <p:ph type="body" idx="1"/>
          </p:nvPr>
        </p:nvSpPr>
        <p:spPr>
          <a:xfrm>
            <a:off x="542275" y="644250"/>
            <a:ext cx="4257900" cy="3205800"/>
          </a:xfrm>
          <a:prstGeom prst="rect">
            <a:avLst/>
          </a:prstGeom>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lvl="0" indent="0" algn="l" rtl="0">
              <a:lnSpc>
                <a:spcPct val="115000"/>
              </a:lnSpc>
              <a:spcBef>
                <a:spcPts val="0"/>
              </a:spcBef>
              <a:spcAft>
                <a:spcPts val="0"/>
              </a:spcAft>
              <a:buNone/>
            </a:pPr>
            <a:r>
              <a:rPr lang="en-GB" sz="1200" b="1"/>
              <a:t>CREATE (Hospital:Pharmaceutical {title:'Pharmaceutical', released:2022, tagline:'Welcome to KG'})</a:t>
            </a:r>
            <a:endParaRPr sz="1200" b="1"/>
          </a:p>
          <a:p>
            <a:pPr marL="0" lvl="0" indent="0" algn="l" rtl="0">
              <a:lnSpc>
                <a:spcPct val="115000"/>
              </a:lnSpc>
              <a:spcBef>
                <a:spcPts val="0"/>
              </a:spcBef>
              <a:spcAft>
                <a:spcPts val="0"/>
              </a:spcAft>
              <a:buNone/>
            </a:pPr>
            <a:r>
              <a:rPr lang="en-GB" sz="1200" b="1"/>
              <a:t>CREATE (D:Concept {name:'Drug'})</a:t>
            </a:r>
            <a:endParaRPr sz="1200" b="1"/>
          </a:p>
          <a:p>
            <a:pPr marL="0" lvl="0" indent="0" algn="l" rtl="0">
              <a:lnSpc>
                <a:spcPct val="115000"/>
              </a:lnSpc>
              <a:spcBef>
                <a:spcPts val="0"/>
              </a:spcBef>
              <a:spcAft>
                <a:spcPts val="0"/>
              </a:spcAft>
              <a:buNone/>
            </a:pPr>
            <a:r>
              <a:rPr lang="en-GB" sz="1200" b="1"/>
              <a:t>CREATE (H:Concept {name:'Hospital'})</a:t>
            </a:r>
            <a:endParaRPr sz="1200" b="1"/>
          </a:p>
          <a:p>
            <a:pPr marL="0" lvl="0" indent="0" algn="l" rtl="0">
              <a:lnSpc>
                <a:spcPct val="115000"/>
              </a:lnSpc>
              <a:spcBef>
                <a:spcPts val="0"/>
              </a:spcBef>
              <a:spcAft>
                <a:spcPts val="0"/>
              </a:spcAft>
              <a:buNone/>
            </a:pPr>
            <a:r>
              <a:rPr lang="en-GB" sz="1200" b="1"/>
              <a:t>CREATE (S:Concept {name:'SideEffect'})</a:t>
            </a:r>
            <a:endParaRPr sz="1200" b="1"/>
          </a:p>
          <a:p>
            <a:pPr marL="0" lvl="0" indent="0" algn="l" rtl="0">
              <a:lnSpc>
                <a:spcPct val="115000"/>
              </a:lnSpc>
              <a:spcBef>
                <a:spcPts val="0"/>
              </a:spcBef>
              <a:spcAft>
                <a:spcPts val="0"/>
              </a:spcAft>
              <a:buNone/>
            </a:pPr>
            <a:r>
              <a:rPr lang="en-GB" sz="1200" b="1"/>
              <a:t>CREATE (T:Concept {name:'Person'})</a:t>
            </a:r>
            <a:endParaRPr sz="1200" b="1"/>
          </a:p>
          <a:p>
            <a:pPr marL="0" lvl="0" indent="0" algn="l" rtl="0">
              <a:lnSpc>
                <a:spcPct val="115000"/>
              </a:lnSpc>
              <a:spcBef>
                <a:spcPts val="0"/>
              </a:spcBef>
              <a:spcAft>
                <a:spcPts val="0"/>
              </a:spcAft>
              <a:buNone/>
            </a:pPr>
            <a:r>
              <a:rPr lang="en-GB" sz="1200" b="1"/>
              <a:t>CREATE(M:Concept {name:'Medicine'})</a:t>
            </a:r>
            <a:endParaRPr sz="1200" b="1"/>
          </a:p>
          <a:p>
            <a:pPr marL="0" lvl="0" indent="0" algn="l" rtl="0">
              <a:lnSpc>
                <a:spcPct val="115000"/>
              </a:lnSpc>
              <a:spcBef>
                <a:spcPts val="0"/>
              </a:spcBef>
              <a:spcAft>
                <a:spcPts val="0"/>
              </a:spcAft>
              <a:buNone/>
            </a:pPr>
            <a:r>
              <a:rPr lang="en-GB" sz="1200" b="1"/>
              <a:t>CREATE (MG:Drug {name:'Macrogol'})</a:t>
            </a:r>
            <a:endParaRPr sz="1200" b="1"/>
          </a:p>
          <a:p>
            <a:pPr marL="0" lvl="0" indent="0" algn="l" rtl="0">
              <a:lnSpc>
                <a:spcPct val="115000"/>
              </a:lnSpc>
              <a:spcBef>
                <a:spcPts val="0"/>
              </a:spcBef>
              <a:spcAft>
                <a:spcPts val="0"/>
              </a:spcAft>
              <a:buNone/>
            </a:pPr>
            <a:r>
              <a:rPr lang="en-GB" sz="1200" b="1"/>
              <a:t>CREATE (W:Drug {name:'Warfarin'})</a:t>
            </a:r>
            <a:endParaRPr sz="1200" b="1"/>
          </a:p>
          <a:p>
            <a:pPr marL="0" lvl="0" indent="0" algn="l" rtl="0">
              <a:lnSpc>
                <a:spcPct val="115000"/>
              </a:lnSpc>
              <a:spcBef>
                <a:spcPts val="0"/>
              </a:spcBef>
              <a:spcAft>
                <a:spcPts val="0"/>
              </a:spcAft>
              <a:buNone/>
            </a:pPr>
            <a:r>
              <a:rPr lang="en-GB" sz="1200" b="1"/>
              <a:t>CREATE (W1:Medicine {name:'Warfarin 1',dose:'1 mg'})</a:t>
            </a:r>
            <a:endParaRPr sz="1200" b="1"/>
          </a:p>
          <a:p>
            <a:pPr marL="0" lvl="0" indent="0" algn="l" rtl="0">
              <a:lnSpc>
                <a:spcPct val="115000"/>
              </a:lnSpc>
              <a:spcBef>
                <a:spcPts val="0"/>
              </a:spcBef>
              <a:spcAft>
                <a:spcPts val="0"/>
              </a:spcAft>
              <a:buNone/>
            </a:pPr>
            <a:r>
              <a:rPr lang="en-GB" sz="1200" b="1"/>
              <a:t>CREATE (W2:Medicine {name:'Warfarin RD',dose:'3 mg'})</a:t>
            </a:r>
            <a:endParaRPr sz="1200" b="1"/>
          </a:p>
          <a:p>
            <a:pPr marL="0" lvl="0" indent="0" algn="l" rtl="0">
              <a:lnSpc>
                <a:spcPct val="115000"/>
              </a:lnSpc>
              <a:spcBef>
                <a:spcPts val="0"/>
              </a:spcBef>
              <a:spcAft>
                <a:spcPts val="0"/>
              </a:spcAft>
              <a:buNone/>
            </a:pPr>
            <a:r>
              <a:rPr lang="en-GB" sz="1200" b="1"/>
              <a:t>CREATE (M1:Medicine {name:'Macrogol 1mg',dose:'Paediatric'})</a:t>
            </a:r>
            <a:endParaRPr sz="1200" b="1"/>
          </a:p>
          <a:p>
            <a:pPr marL="0" lvl="0" indent="0" algn="l" rtl="0">
              <a:lnSpc>
                <a:spcPct val="115000"/>
              </a:lnSpc>
              <a:spcBef>
                <a:spcPts val="0"/>
              </a:spcBef>
              <a:spcAft>
                <a:spcPts val="0"/>
              </a:spcAft>
              <a:buNone/>
            </a:pPr>
            <a:r>
              <a:rPr lang="en-GB" sz="1200" b="1"/>
              <a:t>CREATE (M2:Medicine {name:'Macrogol 3mg',dose:'Adult'}) </a:t>
            </a:r>
            <a:endParaRPr sz="1200" b="1"/>
          </a:p>
          <a:p>
            <a:pPr marL="0" lvl="0" indent="0" algn="l" rtl="0">
              <a:lnSpc>
                <a:spcPct val="115000"/>
              </a:lnSpc>
              <a:spcBef>
                <a:spcPts val="0"/>
              </a:spcBef>
              <a:spcAft>
                <a:spcPts val="0"/>
              </a:spcAft>
              <a:buNone/>
            </a:pPr>
            <a:r>
              <a:rPr lang="en-GB" sz="1200" b="1"/>
              <a:t>CREATE (T1:Person{name:'Raya'})</a:t>
            </a:r>
            <a:endParaRPr sz="1200" b="1"/>
          </a:p>
          <a:p>
            <a:pPr marL="0" lvl="0" indent="0" algn="l" rtl="0">
              <a:lnSpc>
                <a:spcPct val="115000"/>
              </a:lnSpc>
              <a:spcBef>
                <a:spcPts val="0"/>
              </a:spcBef>
              <a:spcAft>
                <a:spcPts val="0"/>
              </a:spcAft>
              <a:buNone/>
            </a:pPr>
            <a:r>
              <a:rPr lang="en-GB" sz="1200" b="1"/>
              <a:t>CREATE (T2:Person{name:'Ava'})</a:t>
            </a:r>
            <a:endParaRPr sz="1200" b="1"/>
          </a:p>
        </p:txBody>
      </p:sp>
      <p:sp>
        <p:nvSpPr>
          <p:cNvPr id="997" name="Google Shape;997;p92"/>
          <p:cNvSpPr txBox="1"/>
          <p:nvPr/>
        </p:nvSpPr>
        <p:spPr>
          <a:xfrm>
            <a:off x="4899000" y="644250"/>
            <a:ext cx="4096800" cy="2983800"/>
          </a:xfrm>
          <a:prstGeom prst="rect">
            <a:avLst/>
          </a:prstGeom>
          <a:noFill/>
          <a:ln w="9525" cap="flat" cmpd="sng">
            <a:solidFill>
              <a:srgbClr val="151E29"/>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GB" sz="1100" b="1">
                <a:solidFill>
                  <a:schemeClr val="dk1"/>
                </a:solidFill>
                <a:latin typeface="Calibri"/>
                <a:ea typeface="Calibri"/>
                <a:cs typeface="Calibri"/>
                <a:sym typeface="Calibri"/>
              </a:rPr>
              <a:t>CREATE (H1:Hospital{name:'Faith Nursing Home'})</a:t>
            </a:r>
            <a:endParaRPr sz="11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100" b="1">
                <a:solidFill>
                  <a:schemeClr val="dk1"/>
                </a:solidFill>
                <a:latin typeface="Calibri"/>
                <a:ea typeface="Calibri"/>
                <a:cs typeface="Calibri"/>
                <a:sym typeface="Calibri"/>
              </a:rPr>
              <a:t>CREATE (drh:SideEffect {name:'</a:t>
            </a:r>
            <a:r>
              <a:rPr lang="en-GB" sz="1000" b="1">
                <a:solidFill>
                  <a:schemeClr val="dk1"/>
                </a:solidFill>
                <a:highlight>
                  <a:srgbClr val="FFFFFF"/>
                </a:highlight>
                <a:latin typeface="Calibri"/>
                <a:ea typeface="Calibri"/>
                <a:cs typeface="Calibri"/>
                <a:sym typeface="Calibri"/>
              </a:rPr>
              <a:t>Diarrhoea</a:t>
            </a:r>
            <a:r>
              <a:rPr lang="en-GB" sz="1100" b="1">
                <a:solidFill>
                  <a:schemeClr val="dk1"/>
                </a:solidFill>
                <a:latin typeface="Calibri"/>
                <a:ea typeface="Calibri"/>
                <a:cs typeface="Calibri"/>
                <a:sym typeface="Calibri"/>
              </a:rPr>
              <a:t>'})</a:t>
            </a:r>
            <a:endParaRPr sz="11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100" b="1">
                <a:solidFill>
                  <a:schemeClr val="dk1"/>
                </a:solidFill>
                <a:latin typeface="Calibri"/>
                <a:ea typeface="Calibri"/>
                <a:cs typeface="Calibri"/>
                <a:sym typeface="Calibri"/>
              </a:rPr>
              <a:t>CREATE(hmc:SideEffect{name:'hematochezia'})</a:t>
            </a:r>
            <a:endParaRPr sz="11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100" b="1">
                <a:solidFill>
                  <a:schemeClr val="dk1"/>
                </a:solidFill>
                <a:latin typeface="Calibri"/>
                <a:ea typeface="Calibri"/>
                <a:cs typeface="Calibri"/>
                <a:sym typeface="Calibri"/>
              </a:rPr>
              <a:t>CREATE(bcpl:SideEffect{name:'bleeding_complication'})</a:t>
            </a:r>
            <a:endParaRPr sz="11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050" b="1">
                <a:solidFill>
                  <a:schemeClr val="dk1"/>
                </a:solidFill>
                <a:highlight>
                  <a:srgbClr val="FFFFFF"/>
                </a:highlight>
                <a:latin typeface="Calibri"/>
                <a:ea typeface="Calibri"/>
                <a:cs typeface="Calibri"/>
                <a:sym typeface="Calibri"/>
              </a:rPr>
              <a:t>CREATE(hmrg:SideEffect{name:'haemorrhage'})</a:t>
            </a:r>
            <a:endParaRPr sz="1050" b="1">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050" b="1">
                <a:solidFill>
                  <a:schemeClr val="dk1"/>
                </a:solidFill>
                <a:highlight>
                  <a:srgbClr val="FFFFFF"/>
                </a:highlight>
                <a:latin typeface="Calibri"/>
                <a:ea typeface="Calibri"/>
                <a:cs typeface="Calibri"/>
                <a:sym typeface="Calibri"/>
              </a:rPr>
              <a:t>CREATE(anysm:SideEffect{name:'acute_dissecting_thoracic_aortic_aneurysm'})</a:t>
            </a:r>
            <a:endParaRPr sz="1050" b="1">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050" b="1">
                <a:solidFill>
                  <a:schemeClr val="dk1"/>
                </a:solidFill>
                <a:highlight>
                  <a:srgbClr val="FFFFFF"/>
                </a:highlight>
                <a:latin typeface="Calibri"/>
                <a:ea typeface="Calibri"/>
                <a:cs typeface="Calibri"/>
                <a:sym typeface="Calibri"/>
              </a:rPr>
              <a:t>CREATE(cltng:SideEffect{name:'clotting'})</a:t>
            </a:r>
            <a:endParaRPr sz="1050" b="1">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050" b="1">
                <a:solidFill>
                  <a:schemeClr val="dk1"/>
                </a:solidFill>
                <a:highlight>
                  <a:srgbClr val="FFFFFF"/>
                </a:highlight>
                <a:latin typeface="Calibri"/>
                <a:ea typeface="Calibri"/>
                <a:cs typeface="Calibri"/>
                <a:sym typeface="Calibri"/>
              </a:rPr>
              <a:t>CREATE(bldng:SideEffect{name:'bleeding'})</a:t>
            </a:r>
            <a:endParaRPr sz="1050" b="1">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050" b="1">
                <a:solidFill>
                  <a:schemeClr val="dk1"/>
                </a:solidFill>
                <a:highlight>
                  <a:srgbClr val="FFFFFF"/>
                </a:highlight>
                <a:latin typeface="Calibri"/>
                <a:ea typeface="Calibri"/>
                <a:cs typeface="Calibri"/>
                <a:sym typeface="Calibri"/>
              </a:rPr>
              <a:t>CREATE(hdch:SideEffect{name:'headache'})</a:t>
            </a:r>
            <a:endParaRPr sz="1050" b="1">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050" b="1">
                <a:solidFill>
                  <a:schemeClr val="dk1"/>
                </a:solidFill>
                <a:highlight>
                  <a:srgbClr val="FFFFFF"/>
                </a:highlight>
                <a:latin typeface="Calibri"/>
                <a:ea typeface="Calibri"/>
                <a:cs typeface="Calibri"/>
                <a:sym typeface="Calibri"/>
              </a:rPr>
              <a:t>CREATE(bltng:SideEffect{name:'bloating'})</a:t>
            </a:r>
            <a:endParaRPr sz="1050" b="1">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050" b="1">
                <a:solidFill>
                  <a:schemeClr val="dk1"/>
                </a:solidFill>
                <a:highlight>
                  <a:srgbClr val="FFFFFF"/>
                </a:highlight>
                <a:latin typeface="Calibri"/>
                <a:ea typeface="Calibri"/>
                <a:cs typeface="Calibri"/>
                <a:sym typeface="Calibri"/>
              </a:rPr>
              <a:t>CREATE(nausea:SideEffect{name:'nausea'})</a:t>
            </a:r>
            <a:endParaRPr sz="1050" b="1">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050" b="1">
                <a:solidFill>
                  <a:schemeClr val="dk1"/>
                </a:solidFill>
                <a:highlight>
                  <a:srgbClr val="FFFFFF"/>
                </a:highlight>
                <a:latin typeface="Calibri"/>
                <a:ea typeface="Calibri"/>
                <a:cs typeface="Calibri"/>
                <a:sym typeface="Calibri"/>
              </a:rPr>
              <a:t>CREATE(allergy:SideEffect{name:'allergy'})</a:t>
            </a:r>
            <a:endParaRPr sz="1050" b="1">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050" b="1">
                <a:solidFill>
                  <a:schemeClr val="dk1"/>
                </a:solidFill>
                <a:highlight>
                  <a:srgbClr val="FFFFFF"/>
                </a:highlight>
                <a:latin typeface="Calibri"/>
                <a:ea typeface="Calibri"/>
                <a:cs typeface="Calibri"/>
                <a:sym typeface="Calibri"/>
              </a:rPr>
              <a:t>CREATE(elimblnc:SideEffect{name:'electronic_imbalance'})</a:t>
            </a:r>
            <a:endParaRPr sz="1050" b="1">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r>
              <a:rPr lang="en-GB" sz="1050" b="1">
                <a:solidFill>
                  <a:schemeClr val="dk1"/>
                </a:solidFill>
                <a:highlight>
                  <a:srgbClr val="FFFFFF"/>
                </a:highlight>
                <a:latin typeface="Calibri"/>
                <a:ea typeface="Calibri"/>
                <a:cs typeface="Calibri"/>
                <a:sym typeface="Calibri"/>
              </a:rPr>
              <a:t>CREATE(hypklm:SideEffect{name:'hypokalaemia'})</a:t>
            </a:r>
            <a:endParaRPr>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3"/>
          <p:cNvSpPr txBox="1">
            <a:spLocks noGrp="1"/>
          </p:cNvSpPr>
          <p:nvPr>
            <p:ph type="body" idx="1"/>
          </p:nvPr>
        </p:nvSpPr>
        <p:spPr>
          <a:xfrm>
            <a:off x="628650" y="73803"/>
            <a:ext cx="7886700" cy="4995900"/>
          </a:xfrm>
          <a:prstGeom prst="rect">
            <a:avLst/>
          </a:prstGeom>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400">
                <a:solidFill>
                  <a:srgbClr val="859900"/>
                </a:solidFill>
                <a:latin typeface="Arial"/>
                <a:ea typeface="Arial"/>
                <a:cs typeface="Arial"/>
                <a:sym typeface="Arial"/>
              </a:rPr>
              <a:t>CREATE</a:t>
            </a:r>
            <a:endParaRPr sz="1400">
              <a:solidFill>
                <a:srgbClr val="8599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400">
              <a:solidFill>
                <a:srgbClr val="8599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solidFill>
                  <a:srgbClr val="586E75"/>
                </a:solidFill>
                <a:latin typeface="Arial"/>
                <a:ea typeface="Arial"/>
                <a:cs typeface="Arial"/>
                <a:sym typeface="Arial"/>
              </a:rPr>
              <a:t>(</a:t>
            </a:r>
            <a:r>
              <a:rPr lang="en-GB" sz="1400">
                <a:solidFill>
                  <a:srgbClr val="333333"/>
                </a:solidFill>
                <a:latin typeface="Arial"/>
                <a:ea typeface="Arial"/>
                <a:cs typeface="Arial"/>
                <a:sym typeface="Arial"/>
              </a:rPr>
              <a:t>W1</a:t>
            </a:r>
            <a:r>
              <a:rPr lang="en-GB" sz="1400">
                <a:solidFill>
                  <a:srgbClr val="586E75"/>
                </a:solidFill>
                <a:latin typeface="Arial"/>
                <a:ea typeface="Arial"/>
                <a:cs typeface="Arial"/>
                <a:sym typeface="Arial"/>
              </a:rPr>
              <a:t>)-[:</a:t>
            </a:r>
            <a:r>
              <a:rPr lang="en-GB" sz="1400">
                <a:solidFill>
                  <a:srgbClr val="333333"/>
                </a:solidFill>
                <a:latin typeface="Arial"/>
                <a:ea typeface="Arial"/>
                <a:cs typeface="Arial"/>
                <a:sym typeface="Arial"/>
              </a:rPr>
              <a:t>IS_A</a:t>
            </a:r>
            <a:r>
              <a:rPr lang="en-GB" sz="1400">
                <a:solidFill>
                  <a:srgbClr val="586E75"/>
                </a:solidFill>
                <a:latin typeface="Arial"/>
                <a:ea typeface="Arial"/>
                <a:cs typeface="Arial"/>
                <a:sym typeface="Arial"/>
              </a:rPr>
              <a:t>]-&gt;(</a:t>
            </a:r>
            <a:r>
              <a:rPr lang="en-GB" sz="1400">
                <a:solidFill>
                  <a:srgbClr val="333333"/>
                </a:solidFill>
                <a:latin typeface="Arial"/>
                <a:ea typeface="Arial"/>
                <a:cs typeface="Arial"/>
                <a:sym typeface="Arial"/>
              </a:rPr>
              <a:t>W</a:t>
            </a:r>
            <a:r>
              <a:rPr lang="en-GB" sz="1400">
                <a:solidFill>
                  <a:srgbClr val="586E75"/>
                </a:solidFill>
                <a:latin typeface="Arial"/>
                <a:ea typeface="Arial"/>
                <a:cs typeface="Arial"/>
                <a:sym typeface="Arial"/>
              </a:rPr>
              <a:t>),</a:t>
            </a:r>
            <a:endParaRPr sz="1400">
              <a:solidFill>
                <a:srgbClr val="586E75"/>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solidFill>
                  <a:srgbClr val="586E75"/>
                </a:solidFill>
                <a:latin typeface="Arial"/>
                <a:ea typeface="Arial"/>
                <a:cs typeface="Arial"/>
                <a:sym typeface="Arial"/>
              </a:rPr>
              <a:t>(</a:t>
            </a:r>
            <a:r>
              <a:rPr lang="en-GB" sz="1400">
                <a:solidFill>
                  <a:srgbClr val="333333"/>
                </a:solidFill>
                <a:latin typeface="Arial"/>
                <a:ea typeface="Arial"/>
                <a:cs typeface="Arial"/>
                <a:sym typeface="Arial"/>
              </a:rPr>
              <a:t>W2</a:t>
            </a:r>
            <a:r>
              <a:rPr lang="en-GB" sz="1400">
                <a:solidFill>
                  <a:srgbClr val="586E75"/>
                </a:solidFill>
                <a:latin typeface="Arial"/>
                <a:ea typeface="Arial"/>
                <a:cs typeface="Arial"/>
                <a:sym typeface="Arial"/>
              </a:rPr>
              <a:t>)-[:</a:t>
            </a:r>
            <a:r>
              <a:rPr lang="en-GB" sz="1400">
                <a:solidFill>
                  <a:srgbClr val="333333"/>
                </a:solidFill>
                <a:latin typeface="Arial"/>
                <a:ea typeface="Arial"/>
                <a:cs typeface="Arial"/>
                <a:sym typeface="Arial"/>
              </a:rPr>
              <a:t>IS_A</a:t>
            </a:r>
            <a:r>
              <a:rPr lang="en-GB" sz="1400">
                <a:solidFill>
                  <a:srgbClr val="586E75"/>
                </a:solidFill>
                <a:latin typeface="Arial"/>
                <a:ea typeface="Arial"/>
                <a:cs typeface="Arial"/>
                <a:sym typeface="Arial"/>
              </a:rPr>
              <a:t>]-&gt;(</a:t>
            </a:r>
            <a:r>
              <a:rPr lang="en-GB" sz="1400">
                <a:solidFill>
                  <a:srgbClr val="333333"/>
                </a:solidFill>
                <a:latin typeface="Arial"/>
                <a:ea typeface="Arial"/>
                <a:cs typeface="Arial"/>
                <a:sym typeface="Arial"/>
              </a:rPr>
              <a:t>W</a:t>
            </a:r>
            <a:r>
              <a:rPr lang="en-GB" sz="1400">
                <a:solidFill>
                  <a:srgbClr val="586E75"/>
                </a:solidFill>
                <a:latin typeface="Arial"/>
                <a:ea typeface="Arial"/>
                <a:cs typeface="Arial"/>
                <a:sym typeface="Arial"/>
              </a:rPr>
              <a:t>),</a:t>
            </a:r>
            <a:endParaRPr sz="1400">
              <a:solidFill>
                <a:srgbClr val="586E75"/>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solidFill>
                  <a:srgbClr val="586E75"/>
                </a:solidFill>
                <a:latin typeface="Arial"/>
                <a:ea typeface="Arial"/>
                <a:cs typeface="Arial"/>
                <a:sym typeface="Arial"/>
              </a:rPr>
              <a:t>(</a:t>
            </a:r>
            <a:r>
              <a:rPr lang="en-GB" sz="1400">
                <a:solidFill>
                  <a:srgbClr val="333333"/>
                </a:solidFill>
                <a:latin typeface="Arial"/>
                <a:ea typeface="Arial"/>
                <a:cs typeface="Arial"/>
                <a:sym typeface="Arial"/>
              </a:rPr>
              <a:t>M1</a:t>
            </a:r>
            <a:r>
              <a:rPr lang="en-GB" sz="1400">
                <a:solidFill>
                  <a:srgbClr val="586E75"/>
                </a:solidFill>
                <a:latin typeface="Arial"/>
                <a:ea typeface="Arial"/>
                <a:cs typeface="Arial"/>
                <a:sym typeface="Arial"/>
              </a:rPr>
              <a:t>)-[:</a:t>
            </a:r>
            <a:r>
              <a:rPr lang="en-GB" sz="1400">
                <a:solidFill>
                  <a:srgbClr val="333333"/>
                </a:solidFill>
                <a:latin typeface="Arial"/>
                <a:ea typeface="Arial"/>
                <a:cs typeface="Arial"/>
                <a:sym typeface="Arial"/>
              </a:rPr>
              <a:t>IS_A</a:t>
            </a:r>
            <a:r>
              <a:rPr lang="en-GB" sz="1400">
                <a:solidFill>
                  <a:srgbClr val="586E75"/>
                </a:solidFill>
                <a:latin typeface="Arial"/>
                <a:ea typeface="Arial"/>
                <a:cs typeface="Arial"/>
                <a:sym typeface="Arial"/>
              </a:rPr>
              <a:t>]-&gt;(</a:t>
            </a:r>
            <a:r>
              <a:rPr lang="en-GB" sz="1400">
                <a:solidFill>
                  <a:srgbClr val="333333"/>
                </a:solidFill>
                <a:latin typeface="Arial"/>
                <a:ea typeface="Arial"/>
                <a:cs typeface="Arial"/>
                <a:sym typeface="Arial"/>
              </a:rPr>
              <a:t>MG</a:t>
            </a:r>
            <a:r>
              <a:rPr lang="en-GB" sz="1400">
                <a:solidFill>
                  <a:srgbClr val="586E75"/>
                </a:solidFill>
                <a:latin typeface="Arial"/>
                <a:ea typeface="Arial"/>
                <a:cs typeface="Arial"/>
                <a:sym typeface="Arial"/>
              </a:rPr>
              <a:t>),</a:t>
            </a:r>
            <a:endParaRPr sz="1400">
              <a:solidFill>
                <a:srgbClr val="586E75"/>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solidFill>
                  <a:srgbClr val="586E75"/>
                </a:solidFill>
                <a:latin typeface="Arial"/>
                <a:ea typeface="Arial"/>
                <a:cs typeface="Arial"/>
                <a:sym typeface="Arial"/>
              </a:rPr>
              <a:t>(</a:t>
            </a:r>
            <a:r>
              <a:rPr lang="en-GB" sz="1400">
                <a:solidFill>
                  <a:srgbClr val="333333"/>
                </a:solidFill>
                <a:latin typeface="Arial"/>
                <a:ea typeface="Arial"/>
                <a:cs typeface="Arial"/>
                <a:sym typeface="Arial"/>
              </a:rPr>
              <a:t>M2</a:t>
            </a:r>
            <a:r>
              <a:rPr lang="en-GB" sz="1400">
                <a:solidFill>
                  <a:srgbClr val="586E75"/>
                </a:solidFill>
                <a:latin typeface="Arial"/>
                <a:ea typeface="Arial"/>
                <a:cs typeface="Arial"/>
                <a:sym typeface="Arial"/>
              </a:rPr>
              <a:t>)-[:</a:t>
            </a:r>
            <a:r>
              <a:rPr lang="en-GB" sz="1400">
                <a:solidFill>
                  <a:srgbClr val="333333"/>
                </a:solidFill>
                <a:latin typeface="Arial"/>
                <a:ea typeface="Arial"/>
                <a:cs typeface="Arial"/>
                <a:sym typeface="Arial"/>
              </a:rPr>
              <a:t>IS_A</a:t>
            </a:r>
            <a:r>
              <a:rPr lang="en-GB" sz="1400">
                <a:solidFill>
                  <a:srgbClr val="586E75"/>
                </a:solidFill>
                <a:latin typeface="Arial"/>
                <a:ea typeface="Arial"/>
                <a:cs typeface="Arial"/>
                <a:sym typeface="Arial"/>
              </a:rPr>
              <a:t>]-&gt;(</a:t>
            </a:r>
            <a:r>
              <a:rPr lang="en-GB" sz="1400">
                <a:solidFill>
                  <a:srgbClr val="333333"/>
                </a:solidFill>
                <a:latin typeface="Arial"/>
                <a:ea typeface="Arial"/>
                <a:cs typeface="Arial"/>
                <a:sym typeface="Arial"/>
              </a:rPr>
              <a:t>MG</a:t>
            </a:r>
            <a:r>
              <a:rPr lang="en-GB" sz="1400">
                <a:solidFill>
                  <a:srgbClr val="586E75"/>
                </a:solidFill>
                <a:latin typeface="Arial"/>
                <a:ea typeface="Arial"/>
                <a:cs typeface="Arial"/>
                <a:sym typeface="Arial"/>
              </a:rPr>
              <a:t>),</a:t>
            </a:r>
            <a:endParaRPr sz="1400">
              <a:solidFill>
                <a:srgbClr val="586E75"/>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solidFill>
                  <a:srgbClr val="586E75"/>
                </a:solidFill>
                <a:latin typeface="Arial"/>
                <a:ea typeface="Arial"/>
                <a:cs typeface="Arial"/>
                <a:sym typeface="Arial"/>
              </a:rPr>
              <a:t>(T1)-[:Admitted_to]-&gt;(H1),</a:t>
            </a:r>
            <a:endParaRPr sz="1400">
              <a:solidFill>
                <a:srgbClr val="586E75"/>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solidFill>
                  <a:srgbClr val="586E75"/>
                </a:solidFill>
                <a:latin typeface="Arial"/>
                <a:ea typeface="Arial"/>
                <a:cs typeface="Arial"/>
                <a:sym typeface="Arial"/>
              </a:rPr>
              <a:t>(T2)-[:Admitted_to]-&gt;(H1),</a:t>
            </a:r>
            <a:endParaRPr sz="1400">
              <a:solidFill>
                <a:srgbClr val="586E75"/>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solidFill>
                  <a:srgbClr val="586E75"/>
                </a:solidFill>
                <a:latin typeface="Arial"/>
                <a:ea typeface="Arial"/>
                <a:cs typeface="Arial"/>
                <a:sym typeface="Arial"/>
              </a:rPr>
              <a:t>(T1)-[:Prescribed]-&gt;(W1),</a:t>
            </a:r>
            <a:endParaRPr sz="1400">
              <a:solidFill>
                <a:srgbClr val="586E75"/>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solidFill>
                  <a:srgbClr val="586E75"/>
                </a:solidFill>
                <a:latin typeface="Arial"/>
                <a:ea typeface="Arial"/>
                <a:cs typeface="Arial"/>
                <a:sym typeface="Arial"/>
              </a:rPr>
              <a:t>(T2)-[:Prescribed]-&gt;(M2),</a:t>
            </a:r>
            <a:endParaRPr sz="1400">
              <a:solidFill>
                <a:srgbClr val="586E75"/>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solidFill>
                  <a:srgbClr val="586E75"/>
                </a:solidFill>
                <a:latin typeface="Arial"/>
                <a:ea typeface="Arial"/>
                <a:cs typeface="Arial"/>
                <a:sym typeface="Arial"/>
              </a:rPr>
              <a:t>(MG)-[:has_sideEffect]-&gt;(hdch),</a:t>
            </a:r>
            <a:endParaRPr sz="1400">
              <a:solidFill>
                <a:srgbClr val="586E75"/>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solidFill>
                  <a:srgbClr val="586E75"/>
                </a:solidFill>
                <a:latin typeface="Arial"/>
                <a:ea typeface="Arial"/>
                <a:cs typeface="Arial"/>
                <a:sym typeface="Arial"/>
              </a:rPr>
              <a:t>(MG)-[:has_sideEffect]-&gt;(bltng),</a:t>
            </a:r>
            <a:endParaRPr sz="1400">
              <a:solidFill>
                <a:srgbClr val="586E75"/>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solidFill>
                  <a:srgbClr val="586E75"/>
                </a:solidFill>
                <a:latin typeface="Arial"/>
                <a:ea typeface="Arial"/>
                <a:cs typeface="Arial"/>
                <a:sym typeface="Arial"/>
              </a:rPr>
              <a:t>(MG)-[:has_sideEffect]-&gt;(nausea),</a:t>
            </a:r>
            <a:endParaRPr sz="1400">
              <a:solidFill>
                <a:srgbClr val="586E75"/>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solidFill>
                  <a:srgbClr val="586E75"/>
                </a:solidFill>
                <a:latin typeface="Arial"/>
                <a:ea typeface="Arial"/>
                <a:cs typeface="Arial"/>
                <a:sym typeface="Arial"/>
              </a:rPr>
              <a:t>(MG)-[:has_sideEffect]-&gt;(allergy),</a:t>
            </a:r>
            <a:endParaRPr sz="1400">
              <a:solidFill>
                <a:srgbClr val="586E75"/>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solidFill>
                  <a:srgbClr val="586E75"/>
                </a:solidFill>
                <a:latin typeface="Arial"/>
                <a:ea typeface="Arial"/>
                <a:cs typeface="Arial"/>
                <a:sym typeface="Arial"/>
              </a:rPr>
              <a:t>(MG)-[:has_sideEffect]-&gt;(elimblnc),</a:t>
            </a:r>
            <a:endParaRPr sz="1400">
              <a:solidFill>
                <a:srgbClr val="586E75"/>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solidFill>
                  <a:srgbClr val="586E75"/>
                </a:solidFill>
                <a:latin typeface="Arial"/>
                <a:ea typeface="Arial"/>
                <a:cs typeface="Arial"/>
                <a:sym typeface="Arial"/>
              </a:rPr>
              <a:t>(MG)-[:has_sideEffect]-&gt;(hypklm),</a:t>
            </a:r>
            <a:endParaRPr sz="1400">
              <a:solidFill>
                <a:srgbClr val="586E75"/>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solidFill>
                  <a:srgbClr val="586E75"/>
                </a:solidFill>
                <a:latin typeface="Arial"/>
                <a:ea typeface="Arial"/>
                <a:cs typeface="Arial"/>
                <a:sym typeface="Arial"/>
              </a:rPr>
              <a:t>(W)-[:has_sideEffect]-&gt;(drh),</a:t>
            </a:r>
            <a:endParaRPr sz="1400">
              <a:solidFill>
                <a:srgbClr val="586E75"/>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solidFill>
                  <a:srgbClr val="586E75"/>
                </a:solidFill>
                <a:latin typeface="Arial"/>
                <a:ea typeface="Arial"/>
                <a:cs typeface="Arial"/>
                <a:sym typeface="Arial"/>
              </a:rPr>
              <a:t>(W)-[:has_sideEffect]-&gt;(anysm),</a:t>
            </a:r>
            <a:endParaRPr sz="1400">
              <a:solidFill>
                <a:srgbClr val="586E75"/>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solidFill>
                  <a:srgbClr val="586E75"/>
                </a:solidFill>
                <a:latin typeface="Arial"/>
                <a:ea typeface="Arial"/>
                <a:cs typeface="Arial"/>
                <a:sym typeface="Arial"/>
              </a:rPr>
              <a:t>(W)-[:has_sideEffect]-&gt;(cltng),</a:t>
            </a:r>
            <a:endParaRPr sz="1400">
              <a:solidFill>
                <a:srgbClr val="586E75"/>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solidFill>
                  <a:srgbClr val="586E75"/>
                </a:solidFill>
                <a:latin typeface="Arial"/>
                <a:ea typeface="Arial"/>
                <a:cs typeface="Arial"/>
                <a:sym typeface="Arial"/>
              </a:rPr>
              <a:t>(W)-[:has_sideEffect]-&gt;(bldng)</a:t>
            </a:r>
            <a:endParaRPr sz="1400">
              <a:solidFill>
                <a:srgbClr val="859900"/>
              </a:solidFill>
              <a:latin typeface="Nunito Medium"/>
              <a:ea typeface="Nunito Medium"/>
              <a:cs typeface="Nunito Medium"/>
              <a:sym typeface="Nunito Medium"/>
            </a:endParaRPr>
          </a:p>
          <a:p>
            <a:pPr marL="0" lvl="0" indent="0" algn="l" rtl="0">
              <a:spcBef>
                <a:spcPts val="800"/>
              </a:spcBef>
              <a:spcAft>
                <a:spcPts val="0"/>
              </a:spcAft>
              <a:buNone/>
            </a:pP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pic>
        <p:nvPicPr>
          <p:cNvPr id="1007" name="Google Shape;1007;p94"/>
          <p:cNvPicPr preferRelativeResize="0"/>
          <p:nvPr/>
        </p:nvPicPr>
        <p:blipFill rotWithShape="1">
          <a:blip r:embed="rId3">
            <a:alphaModFix/>
          </a:blip>
          <a:srcRect t="1416" b="4774"/>
          <a:stretch/>
        </p:blipFill>
        <p:spPr>
          <a:xfrm>
            <a:off x="1209500" y="-122963"/>
            <a:ext cx="6884647" cy="5389424"/>
          </a:xfrm>
          <a:prstGeom prst="rect">
            <a:avLst/>
          </a:prstGeom>
          <a:noFill/>
          <a:ln>
            <a:noFill/>
          </a:ln>
        </p:spPr>
      </p:pic>
      <p:sp>
        <p:nvSpPr>
          <p:cNvPr id="1008" name="Google Shape;1008;p94"/>
          <p:cNvSpPr/>
          <p:nvPr/>
        </p:nvSpPr>
        <p:spPr>
          <a:xfrm>
            <a:off x="519946" y="846731"/>
            <a:ext cx="3538125" cy="1773600"/>
          </a:xfrm>
          <a:custGeom>
            <a:avLst/>
            <a:gdLst/>
            <a:ahLst/>
            <a:cxnLst/>
            <a:rect l="l" t="t" r="r" b="b"/>
            <a:pathLst>
              <a:path w="141525" h="70944" extrusionOk="0">
                <a:moveTo>
                  <a:pt x="2591" y="37282"/>
                </a:moveTo>
                <a:cubicBezTo>
                  <a:pt x="6897" y="30021"/>
                  <a:pt x="14158" y="10517"/>
                  <a:pt x="33999" y="4860"/>
                </a:cubicBezTo>
                <a:cubicBezTo>
                  <a:pt x="53841" y="-797"/>
                  <a:pt x="103994" y="-1557"/>
                  <a:pt x="121640" y="3340"/>
                </a:cubicBezTo>
                <a:cubicBezTo>
                  <a:pt x="139286" y="8237"/>
                  <a:pt x="144521" y="23857"/>
                  <a:pt x="139877" y="34242"/>
                </a:cubicBezTo>
                <a:cubicBezTo>
                  <a:pt x="135233" y="44627"/>
                  <a:pt x="107708" y="59825"/>
                  <a:pt x="93777" y="65651"/>
                </a:cubicBezTo>
                <a:cubicBezTo>
                  <a:pt x="79846" y="71477"/>
                  <a:pt x="70558" y="72068"/>
                  <a:pt x="56289" y="69197"/>
                </a:cubicBezTo>
                <a:cubicBezTo>
                  <a:pt x="42020" y="66326"/>
                  <a:pt x="17113" y="53746"/>
                  <a:pt x="8163" y="48427"/>
                </a:cubicBezTo>
                <a:cubicBezTo>
                  <a:pt x="-787" y="43108"/>
                  <a:pt x="-1715" y="44543"/>
                  <a:pt x="2591" y="37282"/>
                </a:cubicBezTo>
                <a:close/>
              </a:path>
            </a:pathLst>
          </a:custGeom>
          <a:noFill/>
          <a:ln w="9525" cap="flat" cmpd="sng">
            <a:solidFill>
              <a:srgbClr val="3333FF"/>
            </a:solidFill>
            <a:prstDash val="solid"/>
            <a:round/>
            <a:headEnd type="none" w="med" len="med"/>
            <a:tailEnd type="none" w="med" len="med"/>
          </a:ln>
        </p:spPr>
      </p:sp>
      <p:sp>
        <p:nvSpPr>
          <p:cNvPr id="1009" name="Google Shape;1009;p94"/>
          <p:cNvSpPr/>
          <p:nvPr/>
        </p:nvSpPr>
        <p:spPr>
          <a:xfrm>
            <a:off x="5098670" y="194718"/>
            <a:ext cx="3611975" cy="2453825"/>
          </a:xfrm>
          <a:custGeom>
            <a:avLst/>
            <a:gdLst/>
            <a:ahLst/>
            <a:cxnLst/>
            <a:rect l="l" t="t" r="r" b="b"/>
            <a:pathLst>
              <a:path w="144479" h="98153" extrusionOk="0">
                <a:moveTo>
                  <a:pt x="10342" y="17034"/>
                </a:moveTo>
                <a:cubicBezTo>
                  <a:pt x="17772" y="10955"/>
                  <a:pt x="32970" y="2934"/>
                  <a:pt x="46310" y="823"/>
                </a:cubicBezTo>
                <a:cubicBezTo>
                  <a:pt x="59650" y="-1288"/>
                  <a:pt x="75945" y="1076"/>
                  <a:pt x="90383" y="4369"/>
                </a:cubicBezTo>
                <a:cubicBezTo>
                  <a:pt x="104821" y="7662"/>
                  <a:pt x="124072" y="8760"/>
                  <a:pt x="132937" y="20580"/>
                </a:cubicBezTo>
                <a:cubicBezTo>
                  <a:pt x="141803" y="32401"/>
                  <a:pt x="146278" y="62374"/>
                  <a:pt x="143576" y="75292"/>
                </a:cubicBezTo>
                <a:cubicBezTo>
                  <a:pt x="140874" y="88210"/>
                  <a:pt x="127449" y="97582"/>
                  <a:pt x="116726" y="98089"/>
                </a:cubicBezTo>
                <a:cubicBezTo>
                  <a:pt x="106003" y="98596"/>
                  <a:pt x="92156" y="86438"/>
                  <a:pt x="79238" y="78332"/>
                </a:cubicBezTo>
                <a:cubicBezTo>
                  <a:pt x="66320" y="70227"/>
                  <a:pt x="52136" y="56295"/>
                  <a:pt x="39218" y="49456"/>
                </a:cubicBezTo>
                <a:cubicBezTo>
                  <a:pt x="26300" y="42617"/>
                  <a:pt x="6543" y="42702"/>
                  <a:pt x="1730" y="37298"/>
                </a:cubicBezTo>
                <a:cubicBezTo>
                  <a:pt x="-3083" y="31894"/>
                  <a:pt x="2912" y="23113"/>
                  <a:pt x="10342" y="17034"/>
                </a:cubicBezTo>
                <a:close/>
              </a:path>
            </a:pathLst>
          </a:custGeom>
          <a:noFill/>
          <a:ln w="9525" cap="flat" cmpd="sng">
            <a:solidFill>
              <a:srgbClr val="3333FF"/>
            </a:solidFill>
            <a:prstDash val="solid"/>
            <a:round/>
            <a:headEnd type="none" w="med" len="med"/>
            <a:tailEnd type="none" w="med" len="med"/>
          </a:ln>
        </p:spPr>
      </p:sp>
      <p:sp>
        <p:nvSpPr>
          <p:cNvPr id="1010" name="Google Shape;1010;p94"/>
          <p:cNvSpPr/>
          <p:nvPr/>
        </p:nvSpPr>
        <p:spPr>
          <a:xfrm>
            <a:off x="1381627" y="1027078"/>
            <a:ext cx="6434300" cy="4075000"/>
          </a:xfrm>
          <a:custGeom>
            <a:avLst/>
            <a:gdLst/>
            <a:ahLst/>
            <a:cxnLst/>
            <a:rect l="l" t="t" r="r" b="b"/>
            <a:pathLst>
              <a:path w="257372" h="163000" extrusionOk="0">
                <a:moveTo>
                  <a:pt x="10592" y="114948"/>
                </a:moveTo>
                <a:cubicBezTo>
                  <a:pt x="3162" y="100088"/>
                  <a:pt x="-2833" y="82948"/>
                  <a:pt x="1473" y="69861"/>
                </a:cubicBezTo>
                <a:cubicBezTo>
                  <a:pt x="5779" y="56774"/>
                  <a:pt x="19542" y="41830"/>
                  <a:pt x="36428" y="36426"/>
                </a:cubicBezTo>
                <a:cubicBezTo>
                  <a:pt x="53315" y="31022"/>
                  <a:pt x="83373" y="40394"/>
                  <a:pt x="102792" y="37439"/>
                </a:cubicBezTo>
                <a:cubicBezTo>
                  <a:pt x="122212" y="34484"/>
                  <a:pt x="136903" y="23761"/>
                  <a:pt x="152945" y="18695"/>
                </a:cubicBezTo>
                <a:cubicBezTo>
                  <a:pt x="168987" y="13629"/>
                  <a:pt x="185958" y="8563"/>
                  <a:pt x="199045" y="7043"/>
                </a:cubicBezTo>
                <a:cubicBezTo>
                  <a:pt x="212132" y="5523"/>
                  <a:pt x="222011" y="-9421"/>
                  <a:pt x="231467" y="9576"/>
                </a:cubicBezTo>
                <a:cubicBezTo>
                  <a:pt x="240923" y="28573"/>
                  <a:pt x="263298" y="96288"/>
                  <a:pt x="255783" y="121027"/>
                </a:cubicBezTo>
                <a:cubicBezTo>
                  <a:pt x="248269" y="145766"/>
                  <a:pt x="211034" y="151422"/>
                  <a:pt x="186380" y="158008"/>
                </a:cubicBezTo>
                <a:cubicBezTo>
                  <a:pt x="161726" y="164594"/>
                  <a:pt x="131246" y="160372"/>
                  <a:pt x="107858" y="160541"/>
                </a:cubicBezTo>
                <a:cubicBezTo>
                  <a:pt x="84470" y="160710"/>
                  <a:pt x="62265" y="166620"/>
                  <a:pt x="46054" y="159021"/>
                </a:cubicBezTo>
                <a:cubicBezTo>
                  <a:pt x="29843" y="151422"/>
                  <a:pt x="18022" y="129808"/>
                  <a:pt x="10592" y="114948"/>
                </a:cubicBezTo>
                <a:close/>
              </a:path>
            </a:pathLst>
          </a:custGeom>
          <a:noFill/>
          <a:ln w="9525" cap="flat" cmpd="sng">
            <a:solidFill>
              <a:srgbClr val="801900"/>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5"/>
          <p:cNvSpPr txBox="1">
            <a:spLocks noGrp="1"/>
          </p:cNvSpPr>
          <p:nvPr>
            <p:ph type="title"/>
          </p:nvPr>
        </p:nvSpPr>
        <p:spPr>
          <a:xfrm>
            <a:off x="517600" y="-6"/>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Querying Graph Databases</a:t>
            </a:r>
            <a:endParaRPr/>
          </a:p>
        </p:txBody>
      </p:sp>
      <p:sp>
        <p:nvSpPr>
          <p:cNvPr id="1016" name="Google Shape;1016;p95"/>
          <p:cNvSpPr txBox="1">
            <a:spLocks noGrp="1"/>
          </p:cNvSpPr>
          <p:nvPr>
            <p:ph type="body" idx="1"/>
          </p:nvPr>
        </p:nvSpPr>
        <p:spPr>
          <a:xfrm>
            <a:off x="517600" y="883150"/>
            <a:ext cx="6183000" cy="994200"/>
          </a:xfrm>
          <a:prstGeom prst="rect">
            <a:avLst/>
          </a:prstGeom>
          <a:ln w="9525" cap="flat" cmpd="sng">
            <a:solidFill>
              <a:schemeClr val="dk1"/>
            </a:solidFill>
            <a:prstDash val="solid"/>
            <a:round/>
            <a:headEnd type="none" w="sm" len="sm"/>
            <a:tailEnd type="none" w="sm" len="sm"/>
          </a:ln>
        </p:spPr>
        <p:txBody>
          <a:bodyPr spcFirstLastPara="1" wrap="square" lIns="68575" tIns="34275" rIns="68575" bIns="34275" anchor="t" anchorCtr="0">
            <a:normAutofit/>
          </a:bodyPr>
          <a:lstStyle/>
          <a:p>
            <a:pPr marL="0" lvl="0" indent="0" algn="l" rtl="0">
              <a:spcBef>
                <a:spcPts val="800"/>
              </a:spcBef>
              <a:spcAft>
                <a:spcPts val="0"/>
              </a:spcAft>
              <a:buNone/>
            </a:pPr>
            <a:r>
              <a:rPr lang="en-GB" sz="1200">
                <a:solidFill>
                  <a:srgbClr val="151E29"/>
                </a:solidFill>
                <a:highlight>
                  <a:srgbClr val="FFFFFF"/>
                </a:highlight>
                <a:latin typeface="Roboto"/>
                <a:ea typeface="Roboto"/>
                <a:cs typeface="Roboto"/>
                <a:sym typeface="Roboto"/>
              </a:rPr>
              <a:t>Cypher is graph Query Language for Developers and Users</a:t>
            </a:r>
            <a:endParaRPr sz="1200">
              <a:solidFill>
                <a:srgbClr val="151E29"/>
              </a:solidFill>
              <a:highlight>
                <a:srgbClr val="FFFFFF"/>
              </a:highlight>
              <a:latin typeface="Roboto"/>
              <a:ea typeface="Roboto"/>
              <a:cs typeface="Roboto"/>
              <a:sym typeface="Roboto"/>
            </a:endParaRPr>
          </a:p>
          <a:p>
            <a:pPr marL="0" lvl="0" indent="0" algn="l" rtl="0">
              <a:spcBef>
                <a:spcPts val="800"/>
              </a:spcBef>
              <a:spcAft>
                <a:spcPts val="0"/>
              </a:spcAft>
              <a:buNone/>
            </a:pPr>
            <a:r>
              <a:rPr lang="en-GB" sz="1200">
                <a:solidFill>
                  <a:srgbClr val="151E29"/>
                </a:solidFill>
                <a:highlight>
                  <a:srgbClr val="FFFFFF"/>
                </a:highlight>
                <a:latin typeface="Roboto"/>
                <a:ea typeface="Roboto"/>
                <a:cs typeface="Roboto"/>
                <a:sym typeface="Roboto"/>
              </a:rPr>
              <a:t>Basic notion - allows you to ask the database to find data that matches a specific pattern</a:t>
            </a:r>
            <a:endParaRPr sz="1200">
              <a:solidFill>
                <a:srgbClr val="151E29"/>
              </a:solidFill>
              <a:highlight>
                <a:srgbClr val="FFFFFF"/>
              </a:highlight>
              <a:latin typeface="Roboto"/>
              <a:ea typeface="Roboto"/>
              <a:cs typeface="Roboto"/>
              <a:sym typeface="Roboto"/>
            </a:endParaRPr>
          </a:p>
          <a:p>
            <a:pPr marL="0" lvl="0" indent="457200" algn="l" rtl="0">
              <a:spcBef>
                <a:spcPts val="800"/>
              </a:spcBef>
              <a:spcAft>
                <a:spcPts val="0"/>
              </a:spcAft>
              <a:buNone/>
            </a:pPr>
            <a:r>
              <a:rPr lang="en-GB" sz="1200">
                <a:solidFill>
                  <a:srgbClr val="151E29"/>
                </a:solidFill>
                <a:highlight>
                  <a:srgbClr val="FFFFFF"/>
                </a:highlight>
                <a:latin typeface="Roboto"/>
                <a:ea typeface="Roboto"/>
                <a:cs typeface="Roboto"/>
                <a:sym typeface="Roboto"/>
              </a:rPr>
              <a:t>- “find things like this” </a:t>
            </a:r>
            <a:endParaRPr/>
          </a:p>
        </p:txBody>
      </p:sp>
      <p:sp>
        <p:nvSpPr>
          <p:cNvPr id="1017" name="Google Shape;1017;p95"/>
          <p:cNvSpPr txBox="1"/>
          <p:nvPr/>
        </p:nvSpPr>
        <p:spPr>
          <a:xfrm>
            <a:off x="517600" y="2741175"/>
            <a:ext cx="5331600" cy="1563900"/>
          </a:xfrm>
          <a:prstGeom prst="rect">
            <a:avLst/>
          </a:prstGeom>
          <a:solidFill>
            <a:schemeClr val="lt1"/>
          </a:solidFill>
          <a:ln w="9525" cap="flat" cmpd="sng">
            <a:solidFill>
              <a:srgbClr val="599BD5"/>
            </a:solidFill>
            <a:prstDash val="solid"/>
            <a:round/>
            <a:headEnd type="none" w="sm" len="sm"/>
            <a:tailEnd type="none" w="sm" len="sm"/>
          </a:ln>
        </p:spPr>
        <p:txBody>
          <a:bodyPr spcFirstLastPara="1" wrap="square" lIns="91425" tIns="91425" rIns="91425" bIns="91425" anchor="t" anchorCtr="0">
            <a:spAutoFit/>
          </a:bodyPr>
          <a:lstStyle/>
          <a:p>
            <a:pPr marL="228600" marR="228600" lvl="0" indent="0" algn="l" rtl="0">
              <a:lnSpc>
                <a:spcPct val="115000"/>
              </a:lnSpc>
              <a:spcBef>
                <a:spcPts val="0"/>
              </a:spcBef>
              <a:spcAft>
                <a:spcPts val="0"/>
              </a:spcAft>
              <a:buNone/>
            </a:pPr>
            <a:r>
              <a:rPr lang="en-GB" sz="1600">
                <a:solidFill>
                  <a:srgbClr val="151E29"/>
                </a:solidFill>
                <a:highlight>
                  <a:srgbClr val="FFFFFE"/>
                </a:highlight>
                <a:latin typeface="Calibri"/>
                <a:ea typeface="Calibri"/>
                <a:cs typeface="Calibri"/>
                <a:sym typeface="Calibri"/>
              </a:rPr>
              <a:t>MATCH (a:Person {name:'Ava'})-[:Prescribed]-&gt;(b:</a:t>
            </a:r>
            <a:r>
              <a:rPr lang="en-GB" sz="1600">
                <a:solidFill>
                  <a:srgbClr val="C00000"/>
                </a:solidFill>
                <a:highlight>
                  <a:srgbClr val="FFFFFE"/>
                </a:highlight>
                <a:latin typeface="Calibri"/>
                <a:ea typeface="Calibri"/>
                <a:cs typeface="Calibri"/>
                <a:sym typeface="Calibri"/>
              </a:rPr>
              <a:t>Medicin</a:t>
            </a:r>
            <a:r>
              <a:rPr lang="en-GB" sz="1600">
                <a:solidFill>
                  <a:srgbClr val="151E29"/>
                </a:solidFill>
                <a:highlight>
                  <a:srgbClr val="FFFFFE"/>
                </a:highlight>
                <a:latin typeface="Calibri"/>
                <a:ea typeface="Calibri"/>
                <a:cs typeface="Calibri"/>
                <a:sym typeface="Calibri"/>
              </a:rPr>
              <a:t>e)-[:IS_A]-&gt;(c),</a:t>
            </a:r>
            <a:endParaRPr sz="1600">
              <a:solidFill>
                <a:srgbClr val="151E29"/>
              </a:solidFill>
              <a:highlight>
                <a:srgbClr val="FFFFFE"/>
              </a:highlight>
              <a:latin typeface="Calibri"/>
              <a:ea typeface="Calibri"/>
              <a:cs typeface="Calibri"/>
              <a:sym typeface="Calibri"/>
            </a:endParaRPr>
          </a:p>
          <a:p>
            <a:pPr marL="228600" marR="228600" lvl="0" indent="0" algn="l" rtl="0">
              <a:lnSpc>
                <a:spcPct val="115000"/>
              </a:lnSpc>
              <a:spcBef>
                <a:spcPts val="0"/>
              </a:spcBef>
              <a:spcAft>
                <a:spcPts val="0"/>
              </a:spcAft>
              <a:buNone/>
            </a:pPr>
            <a:r>
              <a:rPr lang="en-GB" sz="1600">
                <a:solidFill>
                  <a:srgbClr val="151E29"/>
                </a:solidFill>
                <a:highlight>
                  <a:srgbClr val="FFFFFE"/>
                </a:highlight>
                <a:latin typeface="Calibri"/>
                <a:ea typeface="Calibri"/>
                <a:cs typeface="Calibri"/>
                <a:sym typeface="Calibri"/>
              </a:rPr>
              <a:t>(c)-[:</a:t>
            </a:r>
            <a:r>
              <a:rPr lang="en-GB" sz="1600" b="1">
                <a:solidFill>
                  <a:srgbClr val="292929"/>
                </a:solidFill>
                <a:highlight>
                  <a:srgbClr val="FFFFFE"/>
                </a:highlight>
                <a:latin typeface="Calibri"/>
                <a:ea typeface="Calibri"/>
                <a:cs typeface="Calibri"/>
                <a:sym typeface="Calibri"/>
              </a:rPr>
              <a:t>has_sideEffect</a:t>
            </a:r>
            <a:r>
              <a:rPr lang="en-GB" sz="1600">
                <a:solidFill>
                  <a:srgbClr val="151E29"/>
                </a:solidFill>
                <a:highlight>
                  <a:srgbClr val="FFFFFE"/>
                </a:highlight>
                <a:latin typeface="Calibri"/>
                <a:ea typeface="Calibri"/>
                <a:cs typeface="Calibri"/>
                <a:sym typeface="Calibri"/>
              </a:rPr>
              <a:t>]-&gt;(d)</a:t>
            </a:r>
            <a:endParaRPr sz="1600">
              <a:solidFill>
                <a:srgbClr val="151E29"/>
              </a:solidFill>
              <a:highlight>
                <a:srgbClr val="FFFFFE"/>
              </a:highlight>
              <a:latin typeface="Calibri"/>
              <a:ea typeface="Calibri"/>
              <a:cs typeface="Calibri"/>
              <a:sym typeface="Calibri"/>
            </a:endParaRPr>
          </a:p>
          <a:p>
            <a:pPr marL="228600" marR="228600" lvl="0" indent="0" algn="l" rtl="0">
              <a:lnSpc>
                <a:spcPct val="115000"/>
              </a:lnSpc>
              <a:spcBef>
                <a:spcPts val="0"/>
              </a:spcBef>
              <a:spcAft>
                <a:spcPts val="0"/>
              </a:spcAft>
              <a:buNone/>
            </a:pPr>
            <a:r>
              <a:rPr lang="en-GB" sz="1600">
                <a:solidFill>
                  <a:srgbClr val="151E29"/>
                </a:solidFill>
                <a:highlight>
                  <a:srgbClr val="FFFFFE"/>
                </a:highlight>
                <a:latin typeface="Calibri"/>
                <a:ea typeface="Calibri"/>
                <a:cs typeface="Calibri"/>
                <a:sym typeface="Calibri"/>
              </a:rPr>
              <a:t>RETURN a,b, c, d</a:t>
            </a:r>
            <a:endParaRPr sz="1600">
              <a:solidFill>
                <a:srgbClr val="151E29"/>
              </a:solidFill>
              <a:highlight>
                <a:srgbClr val="2F1E2E"/>
              </a:highlight>
              <a:latin typeface="Calibri"/>
              <a:ea typeface="Calibri"/>
              <a:cs typeface="Calibri"/>
              <a:sym typeface="Calibri"/>
            </a:endParaRPr>
          </a:p>
          <a:p>
            <a:pPr marL="0" lvl="0" indent="0" algn="l" rtl="0">
              <a:spcBef>
                <a:spcPts val="0"/>
              </a:spcBef>
              <a:spcAft>
                <a:spcPts val="0"/>
              </a:spcAft>
              <a:buNone/>
            </a:pPr>
            <a:endParaRPr sz="1600">
              <a:solidFill>
                <a:srgbClr val="151E29"/>
              </a:solidFill>
              <a:latin typeface="Calibri"/>
              <a:ea typeface="Calibri"/>
              <a:cs typeface="Calibri"/>
              <a:sym typeface="Calibri"/>
            </a:endParaRPr>
          </a:p>
        </p:txBody>
      </p:sp>
      <p:pic>
        <p:nvPicPr>
          <p:cNvPr id="1018" name="Google Shape;1018;p95"/>
          <p:cNvPicPr preferRelativeResize="0"/>
          <p:nvPr/>
        </p:nvPicPr>
        <p:blipFill>
          <a:blip r:embed="rId3">
            <a:alphaModFix/>
          </a:blip>
          <a:stretch>
            <a:fillRect/>
          </a:stretch>
        </p:blipFill>
        <p:spPr>
          <a:xfrm>
            <a:off x="5594025" y="1445425"/>
            <a:ext cx="3549975" cy="3549975"/>
          </a:xfrm>
          <a:prstGeom prst="rect">
            <a:avLst/>
          </a:prstGeom>
          <a:noFill/>
          <a:ln>
            <a:noFill/>
          </a:ln>
        </p:spPr>
      </p:pic>
      <p:sp>
        <p:nvSpPr>
          <p:cNvPr id="1019" name="Google Shape;1019;p95"/>
          <p:cNvSpPr txBox="1"/>
          <p:nvPr/>
        </p:nvSpPr>
        <p:spPr>
          <a:xfrm>
            <a:off x="493300" y="2254575"/>
            <a:ext cx="5380200" cy="400200"/>
          </a:xfrm>
          <a:prstGeom prst="rect">
            <a:avLst/>
          </a:prstGeom>
          <a:solidFill>
            <a:schemeClr val="lt1"/>
          </a:solidFill>
          <a:ln w="9525" cap="flat" cmpd="sng">
            <a:solidFill>
              <a:srgbClr val="599BD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b="1" i="1">
                <a:latin typeface="Calibri"/>
                <a:ea typeface="Calibri"/>
                <a:cs typeface="Calibri"/>
                <a:sym typeface="Calibri"/>
              </a:rPr>
              <a:t>Do the medicines prescribed to Ava have any side effects?</a:t>
            </a:r>
            <a:endParaRPr b="1" i="1">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96"/>
          <p:cNvSpPr txBox="1">
            <a:spLocks noGrp="1"/>
          </p:cNvSpPr>
          <p:nvPr>
            <p:ph type="body" idx="1"/>
          </p:nvPr>
        </p:nvSpPr>
        <p:spPr>
          <a:xfrm>
            <a:off x="221450" y="110525"/>
            <a:ext cx="3344700" cy="4368900"/>
          </a:xfrm>
          <a:prstGeom prst="rect">
            <a:avLst/>
          </a:prstGeom>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lvl="0" indent="0" algn="l" rtl="0">
              <a:spcBef>
                <a:spcPts val="800"/>
              </a:spcBef>
              <a:spcAft>
                <a:spcPts val="0"/>
              </a:spcAft>
              <a:buClr>
                <a:schemeClr val="dk1"/>
              </a:buClr>
              <a:buSzPts val="1100"/>
              <a:buFont typeface="Arial"/>
              <a:buNone/>
            </a:pPr>
            <a:r>
              <a:rPr lang="en-GB" sz="1400" b="1">
                <a:solidFill>
                  <a:srgbClr val="151E29"/>
                </a:solidFill>
                <a:highlight>
                  <a:srgbClr val="FFFFFF"/>
                </a:highlight>
                <a:latin typeface="Roboto"/>
                <a:ea typeface="Roboto"/>
                <a:cs typeface="Roboto"/>
                <a:sym typeface="Roboto"/>
              </a:rPr>
              <a:t>WHERE</a:t>
            </a:r>
            <a:endParaRPr sz="1400" b="1">
              <a:solidFill>
                <a:srgbClr val="151E29"/>
              </a:solidFill>
              <a:highlight>
                <a:srgbClr val="FFFFFF"/>
              </a:highlight>
              <a:latin typeface="Roboto"/>
              <a:ea typeface="Roboto"/>
              <a:cs typeface="Roboto"/>
              <a:sym typeface="Roboto"/>
            </a:endParaRPr>
          </a:p>
          <a:p>
            <a:pPr marL="0" lvl="0" indent="0" algn="l" rtl="0">
              <a:spcBef>
                <a:spcPts val="800"/>
              </a:spcBef>
              <a:spcAft>
                <a:spcPts val="0"/>
              </a:spcAft>
              <a:buNone/>
            </a:pPr>
            <a:r>
              <a:rPr lang="en-GB" sz="1400">
                <a:solidFill>
                  <a:srgbClr val="151E29"/>
                </a:solidFill>
                <a:highlight>
                  <a:srgbClr val="FFFFFF"/>
                </a:highlight>
                <a:latin typeface="Roboto"/>
                <a:ea typeface="Roboto"/>
                <a:cs typeface="Roboto"/>
                <a:sym typeface="Roboto"/>
              </a:rPr>
              <a:t>     Provides criteria for filtering pattern matching results.</a:t>
            </a:r>
            <a:endParaRPr sz="1400">
              <a:solidFill>
                <a:srgbClr val="151E29"/>
              </a:solidFill>
              <a:highlight>
                <a:srgbClr val="FFFFFF"/>
              </a:highlight>
              <a:latin typeface="Roboto"/>
              <a:ea typeface="Roboto"/>
              <a:cs typeface="Roboto"/>
              <a:sym typeface="Roboto"/>
            </a:endParaRPr>
          </a:p>
          <a:p>
            <a:pPr marL="0" lvl="0" indent="0" algn="l" rtl="0">
              <a:spcBef>
                <a:spcPts val="800"/>
              </a:spcBef>
              <a:spcAft>
                <a:spcPts val="0"/>
              </a:spcAft>
              <a:buClr>
                <a:schemeClr val="dk1"/>
              </a:buClr>
              <a:buSzPts val="1100"/>
              <a:buFont typeface="Arial"/>
              <a:buNone/>
            </a:pPr>
            <a:endParaRPr sz="1400">
              <a:solidFill>
                <a:srgbClr val="151E29"/>
              </a:solidFill>
              <a:highlight>
                <a:srgbClr val="FFFFFF"/>
              </a:highlight>
              <a:latin typeface="Roboto"/>
              <a:ea typeface="Roboto"/>
              <a:cs typeface="Roboto"/>
              <a:sym typeface="Roboto"/>
            </a:endParaRPr>
          </a:p>
          <a:p>
            <a:pPr marL="0" lvl="0" indent="0" algn="l" rtl="0">
              <a:spcBef>
                <a:spcPts val="800"/>
              </a:spcBef>
              <a:spcAft>
                <a:spcPts val="0"/>
              </a:spcAft>
              <a:buClr>
                <a:schemeClr val="dk1"/>
              </a:buClr>
              <a:buSzPts val="1100"/>
              <a:buFont typeface="Arial"/>
              <a:buNone/>
            </a:pPr>
            <a:r>
              <a:rPr lang="en-GB" sz="1400" b="1">
                <a:solidFill>
                  <a:srgbClr val="151E29"/>
                </a:solidFill>
                <a:highlight>
                  <a:srgbClr val="FFFFFF"/>
                </a:highlight>
                <a:latin typeface="Roboto"/>
                <a:ea typeface="Roboto"/>
                <a:cs typeface="Roboto"/>
                <a:sym typeface="Roboto"/>
              </a:rPr>
              <a:t>CREATE</a:t>
            </a:r>
            <a:r>
              <a:rPr lang="en-GB" sz="1400">
                <a:solidFill>
                  <a:srgbClr val="151E29"/>
                </a:solidFill>
                <a:highlight>
                  <a:srgbClr val="FFFFFF"/>
                </a:highlight>
                <a:latin typeface="Roboto"/>
                <a:ea typeface="Roboto"/>
                <a:cs typeface="Roboto"/>
                <a:sym typeface="Roboto"/>
              </a:rPr>
              <a:t> </a:t>
            </a:r>
            <a:r>
              <a:rPr lang="en-GB" sz="1400" i="1">
                <a:solidFill>
                  <a:srgbClr val="151E29"/>
                </a:solidFill>
                <a:highlight>
                  <a:srgbClr val="FFFFFF"/>
                </a:highlight>
                <a:latin typeface="Roboto"/>
                <a:ea typeface="Roboto"/>
                <a:cs typeface="Roboto"/>
                <a:sym typeface="Roboto"/>
              </a:rPr>
              <a:t>and</a:t>
            </a:r>
            <a:r>
              <a:rPr lang="en-GB" sz="1400">
                <a:solidFill>
                  <a:srgbClr val="151E29"/>
                </a:solidFill>
                <a:highlight>
                  <a:srgbClr val="FFFFFF"/>
                </a:highlight>
                <a:latin typeface="Roboto"/>
                <a:ea typeface="Roboto"/>
                <a:cs typeface="Roboto"/>
                <a:sym typeface="Roboto"/>
              </a:rPr>
              <a:t> </a:t>
            </a:r>
            <a:r>
              <a:rPr lang="en-GB" sz="1400" b="1">
                <a:solidFill>
                  <a:srgbClr val="151E29"/>
                </a:solidFill>
                <a:highlight>
                  <a:srgbClr val="FFFFFF"/>
                </a:highlight>
                <a:latin typeface="Roboto"/>
                <a:ea typeface="Roboto"/>
                <a:cs typeface="Roboto"/>
                <a:sym typeface="Roboto"/>
              </a:rPr>
              <a:t>CREATE UNIQUE</a:t>
            </a:r>
            <a:endParaRPr sz="1400" b="1">
              <a:solidFill>
                <a:srgbClr val="151E29"/>
              </a:solidFill>
              <a:highlight>
                <a:srgbClr val="FFFFFF"/>
              </a:highlight>
              <a:latin typeface="Roboto"/>
              <a:ea typeface="Roboto"/>
              <a:cs typeface="Roboto"/>
              <a:sym typeface="Roboto"/>
            </a:endParaRPr>
          </a:p>
          <a:p>
            <a:pPr marL="0" lvl="0" indent="0" algn="l" rtl="0">
              <a:spcBef>
                <a:spcPts val="800"/>
              </a:spcBef>
              <a:spcAft>
                <a:spcPts val="0"/>
              </a:spcAft>
              <a:buClr>
                <a:schemeClr val="dk1"/>
              </a:buClr>
              <a:buSzPts val="1100"/>
              <a:buFont typeface="Arial"/>
              <a:buNone/>
            </a:pPr>
            <a:r>
              <a:rPr lang="en-GB" sz="1400">
                <a:solidFill>
                  <a:srgbClr val="151E29"/>
                </a:solidFill>
                <a:highlight>
                  <a:srgbClr val="FFFFFF"/>
                </a:highlight>
                <a:latin typeface="Roboto"/>
                <a:ea typeface="Roboto"/>
                <a:cs typeface="Roboto"/>
                <a:sym typeface="Roboto"/>
              </a:rPr>
              <a:t>     Create nodes and relationships.</a:t>
            </a:r>
            <a:endParaRPr sz="1400">
              <a:solidFill>
                <a:srgbClr val="151E29"/>
              </a:solidFill>
              <a:highlight>
                <a:srgbClr val="FFFFFF"/>
              </a:highlight>
              <a:latin typeface="Roboto"/>
              <a:ea typeface="Roboto"/>
              <a:cs typeface="Roboto"/>
              <a:sym typeface="Roboto"/>
            </a:endParaRPr>
          </a:p>
          <a:p>
            <a:pPr marL="0" lvl="0" indent="0" algn="l" rtl="0">
              <a:spcBef>
                <a:spcPts val="80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800"/>
              </a:spcBef>
              <a:spcAft>
                <a:spcPts val="0"/>
              </a:spcAft>
              <a:buClr>
                <a:schemeClr val="dk1"/>
              </a:buClr>
              <a:buSzPts val="1100"/>
              <a:buFont typeface="Arial"/>
              <a:buNone/>
            </a:pPr>
            <a:r>
              <a:rPr lang="en-GB" sz="1400" b="1">
                <a:solidFill>
                  <a:srgbClr val="151E29"/>
                </a:solidFill>
                <a:highlight>
                  <a:srgbClr val="FFFFFF"/>
                </a:highlight>
                <a:latin typeface="Roboto"/>
                <a:ea typeface="Roboto"/>
                <a:cs typeface="Roboto"/>
                <a:sym typeface="Roboto"/>
              </a:rPr>
              <a:t>MERGE</a:t>
            </a:r>
            <a:endParaRPr sz="1400" b="1">
              <a:solidFill>
                <a:srgbClr val="151E29"/>
              </a:solidFill>
              <a:highlight>
                <a:srgbClr val="FFFFFF"/>
              </a:highlight>
              <a:latin typeface="Roboto"/>
              <a:ea typeface="Roboto"/>
              <a:cs typeface="Roboto"/>
              <a:sym typeface="Roboto"/>
            </a:endParaRPr>
          </a:p>
          <a:p>
            <a:pPr marL="0" lvl="0" indent="0" algn="l" rtl="0">
              <a:spcBef>
                <a:spcPts val="800"/>
              </a:spcBef>
              <a:spcAft>
                <a:spcPts val="0"/>
              </a:spcAft>
              <a:buClr>
                <a:schemeClr val="dk1"/>
              </a:buClr>
              <a:buSzPts val="1100"/>
              <a:buFont typeface="Arial"/>
              <a:buNone/>
            </a:pPr>
            <a:r>
              <a:rPr lang="en-GB" sz="1400">
                <a:solidFill>
                  <a:srgbClr val="151E29"/>
                </a:solidFill>
                <a:highlight>
                  <a:srgbClr val="FFFFFF"/>
                </a:highlight>
                <a:latin typeface="Roboto"/>
                <a:ea typeface="Roboto"/>
                <a:cs typeface="Roboto"/>
                <a:sym typeface="Roboto"/>
              </a:rPr>
              <a:t>     Ensures that the supplied pattern exists in the graph, either by reusing existing nodes and relationships that match the supplied predicates, or by creating new nodes and relationships.</a:t>
            </a:r>
            <a:endParaRPr sz="1400">
              <a:solidFill>
                <a:srgbClr val="151E29"/>
              </a:solidFill>
              <a:highlight>
                <a:srgbClr val="FFFFFF"/>
              </a:highlight>
              <a:latin typeface="Roboto"/>
              <a:ea typeface="Roboto"/>
              <a:cs typeface="Roboto"/>
              <a:sym typeface="Roboto"/>
            </a:endParaRPr>
          </a:p>
          <a:p>
            <a:pPr marL="0" lvl="0" indent="0" algn="l" rtl="0">
              <a:spcBef>
                <a:spcPts val="80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800"/>
              </a:spcBef>
              <a:spcAft>
                <a:spcPts val="0"/>
              </a:spcAft>
              <a:buClr>
                <a:schemeClr val="dk1"/>
              </a:buClr>
              <a:buSzPts val="1100"/>
              <a:buFont typeface="Arial"/>
              <a:buNone/>
            </a:pPr>
            <a:r>
              <a:rPr lang="en-GB" sz="1400" b="1">
                <a:solidFill>
                  <a:srgbClr val="151E29"/>
                </a:solidFill>
                <a:highlight>
                  <a:srgbClr val="FFFFFF"/>
                </a:highlight>
                <a:latin typeface="Roboto"/>
                <a:ea typeface="Roboto"/>
                <a:cs typeface="Roboto"/>
                <a:sym typeface="Roboto"/>
              </a:rPr>
              <a:t>DELETE/REMOVE</a:t>
            </a:r>
            <a:endParaRPr sz="1400" b="1">
              <a:solidFill>
                <a:srgbClr val="151E29"/>
              </a:solidFill>
              <a:highlight>
                <a:srgbClr val="FFFFFF"/>
              </a:highlight>
              <a:latin typeface="Roboto"/>
              <a:ea typeface="Roboto"/>
              <a:cs typeface="Roboto"/>
              <a:sym typeface="Roboto"/>
            </a:endParaRPr>
          </a:p>
          <a:p>
            <a:pPr marL="0" lvl="0" indent="0" algn="l" rtl="0">
              <a:spcBef>
                <a:spcPts val="800"/>
              </a:spcBef>
              <a:spcAft>
                <a:spcPts val="0"/>
              </a:spcAft>
              <a:buClr>
                <a:schemeClr val="dk1"/>
              </a:buClr>
              <a:buSzPts val="1100"/>
              <a:buFont typeface="Arial"/>
              <a:buNone/>
            </a:pPr>
            <a:r>
              <a:rPr lang="en-GB" sz="1400">
                <a:solidFill>
                  <a:srgbClr val="151E29"/>
                </a:solidFill>
                <a:highlight>
                  <a:srgbClr val="FFFFFF"/>
                </a:highlight>
                <a:latin typeface="Roboto"/>
                <a:ea typeface="Roboto"/>
                <a:cs typeface="Roboto"/>
                <a:sym typeface="Roboto"/>
              </a:rPr>
              <a:t>     Removes nodes, relationships and properties.</a:t>
            </a:r>
            <a:endParaRPr sz="1400">
              <a:solidFill>
                <a:srgbClr val="151E29"/>
              </a:solidFill>
              <a:highlight>
                <a:srgbClr val="FFFFFF"/>
              </a:highlight>
              <a:latin typeface="Roboto"/>
              <a:ea typeface="Roboto"/>
              <a:cs typeface="Roboto"/>
              <a:sym typeface="Roboto"/>
            </a:endParaRPr>
          </a:p>
          <a:p>
            <a:pPr marL="0" lvl="0" indent="0" algn="l" rtl="0">
              <a:spcBef>
                <a:spcPts val="80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800"/>
              </a:spcBef>
              <a:spcAft>
                <a:spcPts val="0"/>
              </a:spcAft>
              <a:buNone/>
            </a:pPr>
            <a:endParaRPr sz="1400"/>
          </a:p>
        </p:txBody>
      </p:sp>
      <p:sp>
        <p:nvSpPr>
          <p:cNvPr id="1025" name="Google Shape;1025;p96"/>
          <p:cNvSpPr txBox="1"/>
          <p:nvPr/>
        </p:nvSpPr>
        <p:spPr>
          <a:xfrm>
            <a:off x="3862450" y="112500"/>
            <a:ext cx="5170500" cy="4918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90000"/>
              </a:lnSpc>
              <a:spcBef>
                <a:spcPts val="800"/>
              </a:spcBef>
              <a:spcAft>
                <a:spcPts val="0"/>
              </a:spcAft>
              <a:buClr>
                <a:schemeClr val="dk1"/>
              </a:buClr>
              <a:buSzPts val="1100"/>
              <a:buFont typeface="Arial"/>
              <a:buNone/>
            </a:pPr>
            <a:r>
              <a:rPr lang="en-GB" b="1">
                <a:solidFill>
                  <a:srgbClr val="151E29"/>
                </a:solidFill>
                <a:highlight>
                  <a:srgbClr val="FFFFFF"/>
                </a:highlight>
                <a:latin typeface="Roboto"/>
                <a:ea typeface="Roboto"/>
                <a:cs typeface="Roboto"/>
                <a:sym typeface="Roboto"/>
              </a:rPr>
              <a:t>SET</a:t>
            </a:r>
            <a:endParaRPr b="1">
              <a:solidFill>
                <a:srgbClr val="151E29"/>
              </a:solidFill>
              <a:highlight>
                <a:srgbClr val="FFFFFF"/>
              </a:highlight>
              <a:latin typeface="Roboto"/>
              <a:ea typeface="Roboto"/>
              <a:cs typeface="Roboto"/>
              <a:sym typeface="Roboto"/>
            </a:endParaRPr>
          </a:p>
          <a:p>
            <a:pPr marL="0" lvl="0" indent="0" algn="l" rtl="0">
              <a:lnSpc>
                <a:spcPct val="90000"/>
              </a:lnSpc>
              <a:spcBef>
                <a:spcPts val="800"/>
              </a:spcBef>
              <a:spcAft>
                <a:spcPts val="0"/>
              </a:spcAft>
              <a:buClr>
                <a:schemeClr val="dk1"/>
              </a:buClr>
              <a:buSzPts val="1100"/>
              <a:buFont typeface="Arial"/>
              <a:buNone/>
            </a:pPr>
            <a:r>
              <a:rPr lang="en-GB">
                <a:solidFill>
                  <a:srgbClr val="151E29"/>
                </a:solidFill>
                <a:highlight>
                  <a:srgbClr val="FFFFFF"/>
                </a:highlight>
                <a:latin typeface="Roboto"/>
                <a:ea typeface="Roboto"/>
                <a:cs typeface="Roboto"/>
                <a:sym typeface="Roboto"/>
              </a:rPr>
              <a:t>     Sets property values and labels.</a:t>
            </a:r>
            <a:endParaRPr>
              <a:solidFill>
                <a:srgbClr val="151E29"/>
              </a:solidFill>
              <a:highlight>
                <a:srgbClr val="FFFFFF"/>
              </a:highlight>
              <a:latin typeface="Roboto"/>
              <a:ea typeface="Roboto"/>
              <a:cs typeface="Roboto"/>
              <a:sym typeface="Roboto"/>
            </a:endParaRPr>
          </a:p>
          <a:p>
            <a:pPr marL="0" lvl="0" indent="0" algn="l" rtl="0">
              <a:lnSpc>
                <a:spcPct val="90000"/>
              </a:lnSpc>
              <a:spcBef>
                <a:spcPts val="800"/>
              </a:spcBef>
              <a:spcAft>
                <a:spcPts val="0"/>
              </a:spcAft>
              <a:buClr>
                <a:schemeClr val="dk1"/>
              </a:buClr>
              <a:buSzPts val="1100"/>
              <a:buFont typeface="Arial"/>
              <a:buNone/>
            </a:pPr>
            <a:endParaRPr>
              <a:solidFill>
                <a:schemeClr val="dk1"/>
              </a:solidFill>
            </a:endParaRPr>
          </a:p>
          <a:p>
            <a:pPr marL="0" lvl="0" indent="0" algn="l" rtl="0">
              <a:lnSpc>
                <a:spcPct val="90000"/>
              </a:lnSpc>
              <a:spcBef>
                <a:spcPts val="800"/>
              </a:spcBef>
              <a:spcAft>
                <a:spcPts val="0"/>
              </a:spcAft>
              <a:buClr>
                <a:schemeClr val="dk1"/>
              </a:buClr>
              <a:buSzPts val="1100"/>
              <a:buFont typeface="Arial"/>
              <a:buNone/>
            </a:pPr>
            <a:r>
              <a:rPr lang="en-GB" b="1">
                <a:solidFill>
                  <a:srgbClr val="151E29"/>
                </a:solidFill>
                <a:highlight>
                  <a:srgbClr val="FFFFFF"/>
                </a:highlight>
                <a:latin typeface="Roboto"/>
                <a:ea typeface="Roboto"/>
                <a:cs typeface="Roboto"/>
                <a:sym typeface="Roboto"/>
              </a:rPr>
              <a:t>ORDER BY</a:t>
            </a:r>
            <a:endParaRPr b="1">
              <a:solidFill>
                <a:srgbClr val="151E29"/>
              </a:solidFill>
              <a:highlight>
                <a:srgbClr val="FFFFFF"/>
              </a:highlight>
              <a:latin typeface="Roboto"/>
              <a:ea typeface="Roboto"/>
              <a:cs typeface="Roboto"/>
              <a:sym typeface="Roboto"/>
            </a:endParaRPr>
          </a:p>
          <a:p>
            <a:pPr marL="0" lvl="0" indent="0" algn="l" rtl="0">
              <a:lnSpc>
                <a:spcPct val="90000"/>
              </a:lnSpc>
              <a:spcBef>
                <a:spcPts val="800"/>
              </a:spcBef>
              <a:spcAft>
                <a:spcPts val="0"/>
              </a:spcAft>
              <a:buClr>
                <a:schemeClr val="dk1"/>
              </a:buClr>
              <a:buSzPts val="1100"/>
              <a:buFont typeface="Arial"/>
              <a:buNone/>
            </a:pPr>
            <a:r>
              <a:rPr lang="en-GB">
                <a:solidFill>
                  <a:srgbClr val="151E29"/>
                </a:solidFill>
                <a:highlight>
                  <a:srgbClr val="FFFFFF"/>
                </a:highlight>
                <a:latin typeface="Roboto"/>
                <a:ea typeface="Roboto"/>
                <a:cs typeface="Roboto"/>
                <a:sym typeface="Roboto"/>
              </a:rPr>
              <a:t>     Sorts results as part of a </a:t>
            </a:r>
            <a:r>
              <a:rPr lang="en-GB">
                <a:solidFill>
                  <a:srgbClr val="151E29"/>
                </a:solidFill>
                <a:highlight>
                  <a:srgbClr val="F5F7FA"/>
                </a:highlight>
                <a:latin typeface="Courier New"/>
                <a:ea typeface="Courier New"/>
                <a:cs typeface="Courier New"/>
                <a:sym typeface="Courier New"/>
              </a:rPr>
              <a:t>RETURN</a:t>
            </a:r>
            <a:r>
              <a:rPr lang="en-GB">
                <a:solidFill>
                  <a:srgbClr val="151E29"/>
                </a:solidFill>
                <a:highlight>
                  <a:srgbClr val="FFFFFF"/>
                </a:highlight>
                <a:latin typeface="Roboto"/>
                <a:ea typeface="Roboto"/>
                <a:cs typeface="Roboto"/>
                <a:sym typeface="Roboto"/>
              </a:rPr>
              <a:t>.</a:t>
            </a:r>
            <a:endParaRPr>
              <a:solidFill>
                <a:srgbClr val="151E29"/>
              </a:solidFill>
              <a:highlight>
                <a:srgbClr val="FFFFFF"/>
              </a:highlight>
              <a:latin typeface="Roboto"/>
              <a:ea typeface="Roboto"/>
              <a:cs typeface="Roboto"/>
              <a:sym typeface="Roboto"/>
            </a:endParaRPr>
          </a:p>
          <a:p>
            <a:pPr marL="0" lvl="0" indent="0" algn="l" rtl="0">
              <a:lnSpc>
                <a:spcPct val="90000"/>
              </a:lnSpc>
              <a:spcBef>
                <a:spcPts val="800"/>
              </a:spcBef>
              <a:spcAft>
                <a:spcPts val="0"/>
              </a:spcAft>
              <a:buClr>
                <a:schemeClr val="dk1"/>
              </a:buClr>
              <a:buSzPts val="1100"/>
              <a:buFont typeface="Arial"/>
              <a:buNone/>
            </a:pPr>
            <a:endParaRPr>
              <a:solidFill>
                <a:schemeClr val="dk1"/>
              </a:solidFill>
            </a:endParaRPr>
          </a:p>
          <a:p>
            <a:pPr marL="0" lvl="0" indent="0" algn="l" rtl="0">
              <a:lnSpc>
                <a:spcPct val="90000"/>
              </a:lnSpc>
              <a:spcBef>
                <a:spcPts val="800"/>
              </a:spcBef>
              <a:spcAft>
                <a:spcPts val="0"/>
              </a:spcAft>
              <a:buClr>
                <a:schemeClr val="dk1"/>
              </a:buClr>
              <a:buSzPts val="1100"/>
              <a:buFont typeface="Arial"/>
              <a:buNone/>
            </a:pPr>
            <a:r>
              <a:rPr lang="en-GB" b="1">
                <a:solidFill>
                  <a:srgbClr val="151E29"/>
                </a:solidFill>
                <a:highlight>
                  <a:srgbClr val="FFFFFF"/>
                </a:highlight>
                <a:latin typeface="Roboto"/>
                <a:ea typeface="Roboto"/>
                <a:cs typeface="Roboto"/>
                <a:sym typeface="Roboto"/>
              </a:rPr>
              <a:t>SKIP LIMIT</a:t>
            </a:r>
            <a:endParaRPr b="1">
              <a:solidFill>
                <a:srgbClr val="151E29"/>
              </a:solidFill>
              <a:highlight>
                <a:srgbClr val="FFFFFF"/>
              </a:highlight>
              <a:latin typeface="Roboto"/>
              <a:ea typeface="Roboto"/>
              <a:cs typeface="Roboto"/>
              <a:sym typeface="Roboto"/>
            </a:endParaRPr>
          </a:p>
          <a:p>
            <a:pPr marL="0" lvl="0" indent="0" algn="l" rtl="0">
              <a:lnSpc>
                <a:spcPct val="90000"/>
              </a:lnSpc>
              <a:spcBef>
                <a:spcPts val="800"/>
              </a:spcBef>
              <a:spcAft>
                <a:spcPts val="0"/>
              </a:spcAft>
              <a:buClr>
                <a:schemeClr val="dk1"/>
              </a:buClr>
              <a:buSzPts val="1100"/>
              <a:buFont typeface="Arial"/>
              <a:buNone/>
            </a:pPr>
            <a:r>
              <a:rPr lang="en-GB">
                <a:solidFill>
                  <a:srgbClr val="151E29"/>
                </a:solidFill>
                <a:highlight>
                  <a:srgbClr val="FFFFFF"/>
                </a:highlight>
                <a:latin typeface="Roboto"/>
                <a:ea typeface="Roboto"/>
                <a:cs typeface="Roboto"/>
                <a:sym typeface="Roboto"/>
              </a:rPr>
              <a:t>     Skip results at the top and limit the number of results </a:t>
            </a:r>
            <a:r>
              <a:rPr lang="en-GB" b="1">
                <a:solidFill>
                  <a:srgbClr val="151E29"/>
                </a:solidFill>
                <a:highlight>
                  <a:srgbClr val="FFFFFF"/>
                </a:highlight>
                <a:latin typeface="Roboto"/>
                <a:ea typeface="Roboto"/>
                <a:cs typeface="Roboto"/>
                <a:sym typeface="Roboto"/>
              </a:rPr>
              <a:t>FOREACH</a:t>
            </a:r>
            <a:endParaRPr b="1">
              <a:solidFill>
                <a:srgbClr val="151E29"/>
              </a:solidFill>
              <a:highlight>
                <a:srgbClr val="FFFFFF"/>
              </a:highlight>
              <a:latin typeface="Roboto"/>
              <a:ea typeface="Roboto"/>
              <a:cs typeface="Roboto"/>
              <a:sym typeface="Roboto"/>
            </a:endParaRPr>
          </a:p>
          <a:p>
            <a:pPr marL="0" lvl="0" indent="0" algn="l" rtl="0">
              <a:lnSpc>
                <a:spcPct val="90000"/>
              </a:lnSpc>
              <a:spcBef>
                <a:spcPts val="800"/>
              </a:spcBef>
              <a:spcAft>
                <a:spcPts val="0"/>
              </a:spcAft>
              <a:buClr>
                <a:schemeClr val="dk1"/>
              </a:buClr>
              <a:buSzPts val="1100"/>
              <a:buFont typeface="Arial"/>
              <a:buNone/>
            </a:pPr>
            <a:r>
              <a:rPr lang="en-GB">
                <a:solidFill>
                  <a:srgbClr val="151E29"/>
                </a:solidFill>
                <a:highlight>
                  <a:srgbClr val="FFFFFF"/>
                </a:highlight>
                <a:latin typeface="Roboto"/>
                <a:ea typeface="Roboto"/>
                <a:cs typeface="Roboto"/>
                <a:sym typeface="Roboto"/>
              </a:rPr>
              <a:t>     Performs an updating action for each element in a list.</a:t>
            </a:r>
            <a:endParaRPr>
              <a:solidFill>
                <a:srgbClr val="151E29"/>
              </a:solidFill>
              <a:highlight>
                <a:srgbClr val="FFFFFF"/>
              </a:highlight>
              <a:latin typeface="Roboto"/>
              <a:ea typeface="Roboto"/>
              <a:cs typeface="Roboto"/>
              <a:sym typeface="Roboto"/>
            </a:endParaRPr>
          </a:p>
          <a:p>
            <a:pPr marL="0" lvl="0" indent="0" algn="l" rtl="0">
              <a:lnSpc>
                <a:spcPct val="90000"/>
              </a:lnSpc>
              <a:spcBef>
                <a:spcPts val="800"/>
              </a:spcBef>
              <a:spcAft>
                <a:spcPts val="0"/>
              </a:spcAft>
              <a:buClr>
                <a:schemeClr val="dk1"/>
              </a:buClr>
              <a:buSzPts val="1100"/>
              <a:buFont typeface="Arial"/>
              <a:buNone/>
            </a:pPr>
            <a:endParaRPr>
              <a:solidFill>
                <a:schemeClr val="dk1"/>
              </a:solidFill>
            </a:endParaRPr>
          </a:p>
          <a:p>
            <a:pPr marL="0" lvl="0" indent="0" algn="l" rtl="0">
              <a:lnSpc>
                <a:spcPct val="90000"/>
              </a:lnSpc>
              <a:spcBef>
                <a:spcPts val="800"/>
              </a:spcBef>
              <a:spcAft>
                <a:spcPts val="0"/>
              </a:spcAft>
              <a:buClr>
                <a:schemeClr val="dk1"/>
              </a:buClr>
              <a:buSzPts val="1100"/>
              <a:buFont typeface="Arial"/>
              <a:buNone/>
            </a:pPr>
            <a:r>
              <a:rPr lang="en-GB" b="1">
                <a:solidFill>
                  <a:srgbClr val="151E29"/>
                </a:solidFill>
                <a:highlight>
                  <a:srgbClr val="FFFFFF"/>
                </a:highlight>
                <a:latin typeface="Roboto"/>
                <a:ea typeface="Roboto"/>
                <a:cs typeface="Roboto"/>
                <a:sym typeface="Roboto"/>
              </a:rPr>
              <a:t>UNION</a:t>
            </a:r>
            <a:endParaRPr b="1">
              <a:solidFill>
                <a:srgbClr val="151E29"/>
              </a:solidFill>
              <a:highlight>
                <a:srgbClr val="FFFFFF"/>
              </a:highlight>
              <a:latin typeface="Roboto"/>
              <a:ea typeface="Roboto"/>
              <a:cs typeface="Roboto"/>
              <a:sym typeface="Roboto"/>
            </a:endParaRPr>
          </a:p>
          <a:p>
            <a:pPr marL="0" lvl="0" indent="0" algn="l" rtl="0">
              <a:lnSpc>
                <a:spcPct val="90000"/>
              </a:lnSpc>
              <a:spcBef>
                <a:spcPts val="800"/>
              </a:spcBef>
              <a:spcAft>
                <a:spcPts val="0"/>
              </a:spcAft>
              <a:buClr>
                <a:schemeClr val="dk1"/>
              </a:buClr>
              <a:buSzPts val="1100"/>
              <a:buFont typeface="Arial"/>
              <a:buNone/>
            </a:pPr>
            <a:r>
              <a:rPr lang="en-GB">
                <a:solidFill>
                  <a:srgbClr val="151E29"/>
                </a:solidFill>
                <a:highlight>
                  <a:srgbClr val="FFFFFF"/>
                </a:highlight>
                <a:latin typeface="Roboto"/>
                <a:ea typeface="Roboto"/>
                <a:cs typeface="Roboto"/>
                <a:sym typeface="Roboto"/>
              </a:rPr>
              <a:t>     Merges results from two or more queries.</a:t>
            </a:r>
            <a:endParaRPr>
              <a:solidFill>
                <a:srgbClr val="151E29"/>
              </a:solidFill>
              <a:highlight>
                <a:srgbClr val="FFFFFF"/>
              </a:highlight>
              <a:latin typeface="Roboto"/>
              <a:ea typeface="Roboto"/>
              <a:cs typeface="Roboto"/>
              <a:sym typeface="Roboto"/>
            </a:endParaRPr>
          </a:p>
          <a:p>
            <a:pPr marL="0" lvl="0" indent="0" algn="l" rtl="0">
              <a:lnSpc>
                <a:spcPct val="90000"/>
              </a:lnSpc>
              <a:spcBef>
                <a:spcPts val="800"/>
              </a:spcBef>
              <a:spcAft>
                <a:spcPts val="0"/>
              </a:spcAft>
              <a:buClr>
                <a:schemeClr val="dk1"/>
              </a:buClr>
              <a:buSzPts val="1100"/>
              <a:buFont typeface="Arial"/>
              <a:buNone/>
            </a:pPr>
            <a:endParaRPr>
              <a:solidFill>
                <a:schemeClr val="dk1"/>
              </a:solidFill>
            </a:endParaRPr>
          </a:p>
          <a:p>
            <a:pPr marL="0" lvl="0" indent="0" algn="l" rtl="0">
              <a:lnSpc>
                <a:spcPct val="90000"/>
              </a:lnSpc>
              <a:spcBef>
                <a:spcPts val="800"/>
              </a:spcBef>
              <a:spcAft>
                <a:spcPts val="0"/>
              </a:spcAft>
              <a:buClr>
                <a:schemeClr val="dk1"/>
              </a:buClr>
              <a:buSzPts val="1100"/>
              <a:buFont typeface="Arial"/>
              <a:buNone/>
            </a:pPr>
            <a:r>
              <a:rPr lang="en-GB" b="1">
                <a:solidFill>
                  <a:srgbClr val="151E29"/>
                </a:solidFill>
                <a:highlight>
                  <a:srgbClr val="FFFFFF"/>
                </a:highlight>
                <a:latin typeface="Roboto"/>
                <a:ea typeface="Roboto"/>
                <a:cs typeface="Roboto"/>
                <a:sym typeface="Roboto"/>
              </a:rPr>
              <a:t>WITH</a:t>
            </a:r>
            <a:endParaRPr b="1">
              <a:solidFill>
                <a:srgbClr val="151E29"/>
              </a:solidFill>
              <a:highlight>
                <a:srgbClr val="FFFFFF"/>
              </a:highlight>
              <a:latin typeface="Roboto"/>
              <a:ea typeface="Roboto"/>
              <a:cs typeface="Roboto"/>
              <a:sym typeface="Roboto"/>
            </a:endParaRPr>
          </a:p>
          <a:p>
            <a:pPr marL="0" lvl="0" indent="0" algn="l" rtl="0">
              <a:lnSpc>
                <a:spcPct val="90000"/>
              </a:lnSpc>
              <a:spcBef>
                <a:spcPts val="800"/>
              </a:spcBef>
              <a:spcAft>
                <a:spcPts val="0"/>
              </a:spcAft>
              <a:buNone/>
            </a:pPr>
            <a:r>
              <a:rPr lang="en-GB">
                <a:solidFill>
                  <a:srgbClr val="151E29"/>
                </a:solidFill>
                <a:highlight>
                  <a:srgbClr val="FFFFFF"/>
                </a:highlight>
                <a:latin typeface="Roboto"/>
                <a:ea typeface="Roboto"/>
                <a:cs typeface="Roboto"/>
                <a:sym typeface="Roboto"/>
              </a:rPr>
              <a:t>     Chains subsequent query parts and forwards results from one to the next. Similar to piping commands in Unix.</a:t>
            </a:r>
            <a:endParaRPr>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97"/>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Efficiency of Graph Databases</a:t>
            </a:r>
            <a:endParaRPr/>
          </a:p>
        </p:txBody>
      </p:sp>
      <p:sp>
        <p:nvSpPr>
          <p:cNvPr id="1031" name="Google Shape;1031;p97"/>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GB" sz="1200">
                <a:solidFill>
                  <a:srgbClr val="151E29"/>
                </a:solidFill>
                <a:highlight>
                  <a:srgbClr val="FFFFFF"/>
                </a:highlight>
                <a:latin typeface="Roboto"/>
                <a:ea typeface="Roboto"/>
                <a:cs typeface="Roboto"/>
                <a:sym typeface="Roboto"/>
              </a:rPr>
              <a:t>Graph databases store </a:t>
            </a:r>
            <a:r>
              <a:rPr lang="en-GB" sz="1200" b="1" i="1">
                <a:solidFill>
                  <a:srgbClr val="151E29"/>
                </a:solidFill>
                <a:highlight>
                  <a:srgbClr val="FFFFFF"/>
                </a:highlight>
                <a:latin typeface="Roboto"/>
                <a:ea typeface="Roboto"/>
                <a:cs typeface="Roboto"/>
                <a:sym typeface="Roboto"/>
              </a:rPr>
              <a:t>relationship data</a:t>
            </a:r>
            <a:r>
              <a:rPr lang="en-GB" sz="1200">
                <a:solidFill>
                  <a:srgbClr val="151E29"/>
                </a:solidFill>
                <a:highlight>
                  <a:srgbClr val="FFFFFF"/>
                </a:highlight>
                <a:latin typeface="Roboto"/>
                <a:ea typeface="Roboto"/>
                <a:cs typeface="Roboto"/>
                <a:sym typeface="Roboto"/>
              </a:rPr>
              <a:t> as first-class entities</a:t>
            </a:r>
            <a:endParaRPr sz="1200">
              <a:solidFill>
                <a:srgbClr val="151E29"/>
              </a:solidFill>
              <a:highlight>
                <a:srgbClr val="FFFFFF"/>
              </a:highlight>
              <a:latin typeface="Roboto"/>
              <a:ea typeface="Roboto"/>
              <a:cs typeface="Roboto"/>
              <a:sym typeface="Roboto"/>
            </a:endParaRPr>
          </a:p>
          <a:p>
            <a:pPr marL="0" lvl="0" indent="0" algn="l" rtl="0">
              <a:spcBef>
                <a:spcPts val="800"/>
              </a:spcBef>
              <a:spcAft>
                <a:spcPts val="0"/>
              </a:spcAft>
              <a:buNone/>
            </a:pPr>
            <a:r>
              <a:rPr lang="en-GB" sz="1200">
                <a:solidFill>
                  <a:srgbClr val="151E29"/>
                </a:solidFill>
                <a:highlight>
                  <a:srgbClr val="FFFFFF"/>
                </a:highlight>
                <a:latin typeface="Roboto"/>
                <a:ea typeface="Roboto"/>
                <a:cs typeface="Roboto"/>
                <a:sym typeface="Roboto"/>
              </a:rPr>
              <a:t>Relationships traversal </a:t>
            </a:r>
            <a:r>
              <a:rPr lang="en-GB" sz="1200" b="1" i="1">
                <a:solidFill>
                  <a:srgbClr val="151E29"/>
                </a:solidFill>
                <a:highlight>
                  <a:srgbClr val="FFFFFF"/>
                </a:highlight>
                <a:latin typeface="Roboto"/>
                <a:ea typeface="Roboto"/>
                <a:cs typeface="Roboto"/>
                <a:sym typeface="Roboto"/>
              </a:rPr>
              <a:t> in any direction</a:t>
            </a:r>
            <a:r>
              <a:rPr lang="en-GB" sz="1200">
                <a:solidFill>
                  <a:srgbClr val="151E29"/>
                </a:solidFill>
                <a:highlight>
                  <a:srgbClr val="FFFFFF"/>
                </a:highlight>
                <a:latin typeface="Roboto"/>
                <a:ea typeface="Roboto"/>
                <a:cs typeface="Roboto"/>
                <a:sym typeface="Roboto"/>
              </a:rPr>
              <a:t> is easier and faster with native graph processing</a:t>
            </a:r>
            <a:endParaRPr sz="1200">
              <a:solidFill>
                <a:srgbClr val="151E29"/>
              </a:solidFill>
              <a:highlight>
                <a:srgbClr val="FFFFFF"/>
              </a:highlight>
              <a:latin typeface="Roboto"/>
              <a:ea typeface="Roboto"/>
              <a:cs typeface="Roboto"/>
              <a:sym typeface="Roboto"/>
            </a:endParaRPr>
          </a:p>
          <a:p>
            <a:pPr marL="0" lvl="0" indent="0" algn="l" rtl="0">
              <a:spcBef>
                <a:spcPts val="800"/>
              </a:spcBef>
              <a:spcAft>
                <a:spcPts val="0"/>
              </a:spcAft>
              <a:buNone/>
            </a:pPr>
            <a:r>
              <a:rPr lang="en-GB" sz="1200">
                <a:solidFill>
                  <a:srgbClr val="151E29"/>
                </a:solidFill>
                <a:highlight>
                  <a:srgbClr val="FFFFFF"/>
                </a:highlight>
                <a:latin typeface="Roboto"/>
                <a:ea typeface="Roboto"/>
                <a:cs typeface="Roboto"/>
                <a:sym typeface="Roboto"/>
              </a:rPr>
              <a:t>Predominantly </a:t>
            </a:r>
            <a:r>
              <a:rPr lang="en-GB" sz="1200" b="1" i="1">
                <a:solidFill>
                  <a:srgbClr val="151E29"/>
                </a:solidFill>
                <a:highlight>
                  <a:srgbClr val="FFFFFF"/>
                </a:highlight>
                <a:latin typeface="Roboto"/>
                <a:ea typeface="Roboto"/>
                <a:cs typeface="Roboto"/>
                <a:sym typeface="Roboto"/>
              </a:rPr>
              <a:t>index-free</a:t>
            </a:r>
            <a:r>
              <a:rPr lang="en-GB" sz="1200">
                <a:solidFill>
                  <a:srgbClr val="151E29"/>
                </a:solidFill>
                <a:highlight>
                  <a:srgbClr val="FFFFFF"/>
                </a:highlight>
                <a:latin typeface="Roboto"/>
                <a:ea typeface="Roboto"/>
                <a:cs typeface="Roboto"/>
                <a:sym typeface="Roboto"/>
              </a:rPr>
              <a:t> storage</a:t>
            </a:r>
            <a:endParaRPr sz="1200">
              <a:solidFill>
                <a:srgbClr val="151E29"/>
              </a:solidFill>
              <a:highlight>
                <a:srgbClr val="FFFFFF"/>
              </a:highlight>
              <a:latin typeface="Roboto"/>
              <a:ea typeface="Roboto"/>
              <a:cs typeface="Roboto"/>
              <a:sym typeface="Roboto"/>
            </a:endParaRPr>
          </a:p>
          <a:p>
            <a:pPr marL="0" lvl="0" indent="0" algn="l" rtl="0">
              <a:spcBef>
                <a:spcPts val="800"/>
              </a:spcBef>
              <a:spcAft>
                <a:spcPts val="0"/>
              </a:spcAft>
              <a:buNone/>
            </a:pPr>
            <a:endParaRPr sz="1200" b="1" i="1">
              <a:solidFill>
                <a:srgbClr val="151E29"/>
              </a:solidFill>
              <a:highlight>
                <a:srgbClr val="FFFFFF"/>
              </a:highlight>
              <a:latin typeface="Roboto"/>
              <a:ea typeface="Roboto"/>
              <a:cs typeface="Roboto"/>
              <a:sym typeface="Roboto"/>
            </a:endParaRPr>
          </a:p>
        </p:txBody>
      </p:sp>
      <p:pic>
        <p:nvPicPr>
          <p:cNvPr id="1032" name="Google Shape;1032;p97"/>
          <p:cNvPicPr preferRelativeResize="0"/>
          <p:nvPr/>
        </p:nvPicPr>
        <p:blipFill>
          <a:blip r:embed="rId3">
            <a:alphaModFix/>
          </a:blip>
          <a:stretch>
            <a:fillRect/>
          </a:stretch>
        </p:blipFill>
        <p:spPr>
          <a:xfrm>
            <a:off x="544775" y="2346050"/>
            <a:ext cx="6866615" cy="2286575"/>
          </a:xfrm>
          <a:prstGeom prst="rect">
            <a:avLst/>
          </a:prstGeom>
          <a:noFill/>
          <a:ln>
            <a:noFill/>
          </a:ln>
        </p:spPr>
      </p:pic>
      <p:sp>
        <p:nvSpPr>
          <p:cNvPr id="1033" name="Google Shape;1033;p97"/>
          <p:cNvSpPr txBox="1"/>
          <p:nvPr/>
        </p:nvSpPr>
        <p:spPr>
          <a:xfrm>
            <a:off x="7066950" y="2672275"/>
            <a:ext cx="1747800" cy="138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800"/>
              </a:spcBef>
              <a:spcAft>
                <a:spcPts val="0"/>
              </a:spcAft>
              <a:buNone/>
            </a:pPr>
            <a:r>
              <a:rPr lang="en-GB" sz="1200" b="1" i="1">
                <a:solidFill>
                  <a:srgbClr val="151E29"/>
                </a:solidFill>
                <a:highlight>
                  <a:srgbClr val="FFFFFF"/>
                </a:highlight>
                <a:latin typeface="Roboto"/>
                <a:ea typeface="Roboto"/>
                <a:cs typeface="Roboto"/>
                <a:sym typeface="Roboto"/>
              </a:rPr>
              <a:t>Who are Alice’s friends?</a:t>
            </a:r>
            <a:endParaRPr sz="1200" b="1" i="1">
              <a:solidFill>
                <a:srgbClr val="151E29"/>
              </a:solidFill>
              <a:highlight>
                <a:srgbClr val="FFFFFF"/>
              </a:highlight>
              <a:latin typeface="Roboto"/>
              <a:ea typeface="Roboto"/>
              <a:cs typeface="Roboto"/>
              <a:sym typeface="Roboto"/>
            </a:endParaRPr>
          </a:p>
          <a:p>
            <a:pPr marL="0" lvl="0" indent="0" algn="l" rtl="0">
              <a:lnSpc>
                <a:spcPct val="90000"/>
              </a:lnSpc>
              <a:spcBef>
                <a:spcPts val="800"/>
              </a:spcBef>
              <a:spcAft>
                <a:spcPts val="0"/>
              </a:spcAft>
              <a:buClr>
                <a:schemeClr val="dk1"/>
              </a:buClr>
              <a:buSzPts val="1100"/>
              <a:buFont typeface="Arial"/>
              <a:buNone/>
            </a:pPr>
            <a:endParaRPr sz="1200" b="1" i="1">
              <a:solidFill>
                <a:srgbClr val="151E29"/>
              </a:solidFill>
              <a:highlight>
                <a:srgbClr val="FFFFFF"/>
              </a:highlight>
              <a:latin typeface="Roboto"/>
              <a:ea typeface="Roboto"/>
              <a:cs typeface="Roboto"/>
              <a:sym typeface="Roboto"/>
            </a:endParaRPr>
          </a:p>
          <a:p>
            <a:pPr marL="0" lvl="0" indent="0" algn="l" rtl="0">
              <a:lnSpc>
                <a:spcPct val="90000"/>
              </a:lnSpc>
              <a:spcBef>
                <a:spcPts val="800"/>
              </a:spcBef>
              <a:spcAft>
                <a:spcPts val="0"/>
              </a:spcAft>
              <a:buClr>
                <a:schemeClr val="dk1"/>
              </a:buClr>
              <a:buSzPts val="1100"/>
              <a:buFont typeface="Arial"/>
              <a:buNone/>
            </a:pPr>
            <a:r>
              <a:rPr lang="en-GB" sz="1200" b="1" i="1">
                <a:solidFill>
                  <a:srgbClr val="151E29"/>
                </a:solidFill>
                <a:highlight>
                  <a:srgbClr val="FFFFFF"/>
                </a:highlight>
                <a:latin typeface="Roboto"/>
                <a:ea typeface="Roboto"/>
                <a:cs typeface="Roboto"/>
                <a:sym typeface="Roboto"/>
              </a:rPr>
              <a:t>Who are common friends of Bob and Charlie</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8"/>
          <p:cNvSpPr txBox="1">
            <a:spLocks noGrp="1"/>
          </p:cNvSpPr>
          <p:nvPr>
            <p:ph type="title"/>
          </p:nvPr>
        </p:nvSpPr>
        <p:spPr>
          <a:xfrm>
            <a:off x="1233175" y="292550"/>
            <a:ext cx="7030500" cy="75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Intelligent Enterprise</a:t>
            </a:r>
            <a:endParaRPr/>
          </a:p>
        </p:txBody>
      </p:sp>
      <p:sp>
        <p:nvSpPr>
          <p:cNvPr id="371" name="Google Shape;371;p28"/>
          <p:cNvSpPr txBox="1"/>
          <p:nvPr/>
        </p:nvSpPr>
        <p:spPr>
          <a:xfrm>
            <a:off x="1233175" y="953475"/>
            <a:ext cx="7206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rgbClr val="202124"/>
                </a:solidFill>
                <a:highlight>
                  <a:srgbClr val="FFFFFF"/>
                </a:highlight>
              </a:rPr>
              <a:t>Enterprise Intelligence refers to</a:t>
            </a:r>
            <a:r>
              <a:rPr lang="en-GB" sz="1200">
                <a:solidFill>
                  <a:srgbClr val="202124"/>
                </a:solidFill>
                <a:highlight>
                  <a:srgbClr val="FFFFFF"/>
                </a:highlight>
              </a:rPr>
              <a:t> </a:t>
            </a:r>
            <a:r>
              <a:rPr lang="en-GB" sz="1200" b="1">
                <a:solidFill>
                  <a:srgbClr val="202124"/>
                </a:solidFill>
                <a:highlight>
                  <a:srgbClr val="FFFFFF"/>
                </a:highlight>
              </a:rPr>
              <a:t>the sum total of all of the relevant information that is available to an organization, and the organization's ability to extract insights and actionable items from all of that data to improve and innovate</a:t>
            </a:r>
            <a:endParaRPr b="1"/>
          </a:p>
        </p:txBody>
      </p:sp>
      <p:pic>
        <p:nvPicPr>
          <p:cNvPr id="372" name="Google Shape;372;p28"/>
          <p:cNvPicPr preferRelativeResize="0"/>
          <p:nvPr/>
        </p:nvPicPr>
        <p:blipFill>
          <a:blip r:embed="rId3">
            <a:alphaModFix/>
          </a:blip>
          <a:stretch>
            <a:fillRect/>
          </a:stretch>
        </p:blipFill>
        <p:spPr>
          <a:xfrm>
            <a:off x="1812575" y="1692375"/>
            <a:ext cx="5524675" cy="33569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pic>
        <p:nvPicPr>
          <p:cNvPr id="1038" name="Google Shape;1038;p98"/>
          <p:cNvPicPr preferRelativeResize="0"/>
          <p:nvPr/>
        </p:nvPicPr>
        <p:blipFill>
          <a:blip r:embed="rId3">
            <a:alphaModFix/>
          </a:blip>
          <a:stretch>
            <a:fillRect/>
          </a:stretch>
        </p:blipFill>
        <p:spPr>
          <a:xfrm>
            <a:off x="1456450" y="2089675"/>
            <a:ext cx="7611127" cy="3053825"/>
          </a:xfrm>
          <a:prstGeom prst="rect">
            <a:avLst/>
          </a:prstGeom>
          <a:noFill/>
          <a:ln>
            <a:noFill/>
          </a:ln>
        </p:spPr>
      </p:pic>
      <p:sp>
        <p:nvSpPr>
          <p:cNvPr id="1039" name="Google Shape;1039;p98"/>
          <p:cNvSpPr txBox="1"/>
          <p:nvPr/>
        </p:nvSpPr>
        <p:spPr>
          <a:xfrm>
            <a:off x="88625" y="88650"/>
            <a:ext cx="7915500" cy="440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rPr>
              <a:t>Neo4j stores graph data in a number of different </a:t>
            </a:r>
            <a:r>
              <a:rPr lang="en-GB" i="1">
                <a:solidFill>
                  <a:schemeClr val="dk1"/>
                </a:solidFill>
              </a:rPr>
              <a:t>store files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Each store file contains the data for a specific part of the graph -   there are separate stores for nodes, relationships, labels, and properties</a:t>
            </a:r>
            <a:endParaRPr>
              <a:solidFill>
                <a:schemeClr val="dk1"/>
              </a:solidFill>
            </a:endParaRPr>
          </a:p>
          <a:p>
            <a:pPr marL="0" lvl="0" indent="0" algn="l" rtl="0">
              <a:spcBef>
                <a:spcPts val="0"/>
              </a:spcBef>
              <a:spcAft>
                <a:spcPts val="0"/>
              </a:spcAft>
              <a:buNone/>
            </a:pPr>
            <a:r>
              <a:rPr lang="en-GB">
                <a:solidFill>
                  <a:schemeClr val="dk1"/>
                </a:solidFill>
              </a:rPr>
              <a:t>						</a:t>
            </a:r>
            <a:endParaRPr>
              <a:solidFill>
                <a:schemeClr val="dk1"/>
              </a:solidFill>
            </a:endParaRPr>
          </a:p>
          <a:p>
            <a:pPr marL="0" lvl="0" indent="0" algn="l" rtl="0">
              <a:spcBef>
                <a:spcPts val="0"/>
              </a:spcBef>
              <a:spcAft>
                <a:spcPts val="0"/>
              </a:spcAft>
              <a:buNone/>
            </a:pPr>
            <a:r>
              <a:rPr lang="en-GB">
                <a:solidFill>
                  <a:schemeClr val="dk1"/>
                </a:solidFill>
              </a:rPr>
              <a:t>Every node created in the user-level graph ends up in the node store </a:t>
            </a:r>
            <a:endParaRPr>
              <a:solidFill>
                <a:schemeClr val="dk1"/>
              </a:solidFill>
            </a:endParaRPr>
          </a:p>
          <a:p>
            <a:pPr marL="0" lvl="0" indent="0" algn="l" rtl="0">
              <a:spcBef>
                <a:spcPts val="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Fixed-size records enable fast lookups for nodes in the store file</a:t>
            </a:r>
            <a:endParaRPr>
              <a:solidFill>
                <a:schemeClr val="dk1"/>
              </a:solidFill>
            </a:endParaRPr>
          </a:p>
          <a:p>
            <a:pPr marL="0" lvl="0" indent="0" algn="l" rtl="0">
              <a:lnSpc>
                <a:spcPct val="115000"/>
              </a:lnSpc>
              <a:spcBef>
                <a:spcPts val="1200"/>
              </a:spcBef>
              <a:spcAft>
                <a:spcPts val="0"/>
              </a:spcAft>
              <a:buNone/>
            </a:pPr>
            <a:r>
              <a:rPr lang="en-GB" sz="1100">
                <a:solidFill>
                  <a:schemeClr val="dk1"/>
                </a:solidFill>
              </a:rPr>
              <a:t>				</a:t>
            </a:r>
            <a:endParaRPr sz="1100">
              <a:solidFill>
                <a:schemeClr val="dk1"/>
              </a:solidFill>
            </a:endParaRPr>
          </a:p>
          <a:p>
            <a:pPr marL="0" lvl="0" indent="0" algn="l" rtl="0">
              <a:spcBef>
                <a:spcPts val="0"/>
              </a:spcBef>
              <a:spcAft>
                <a:spcPts val="0"/>
              </a:spcAft>
              <a:buNone/>
            </a:pPr>
            <a:r>
              <a:rPr lang="en-GB" sz="1100">
                <a:solidFill>
                  <a:schemeClr val="dk1"/>
                </a:solidFill>
              </a:rPr>
              <a:t>			</a:t>
            </a:r>
            <a:endParaRPr sz="1100">
              <a:solidFill>
                <a:schemeClr val="dk1"/>
              </a:solidFill>
            </a:endParaRPr>
          </a:p>
          <a:p>
            <a:pPr marL="0" lvl="0" indent="0" algn="l" rtl="0">
              <a:spcBef>
                <a:spcPts val="0"/>
              </a:spcBef>
              <a:spcAft>
                <a:spcPts val="0"/>
              </a:spcAft>
              <a:buNone/>
            </a:pPr>
            <a:r>
              <a:rPr lang="en-GB" sz="1100">
                <a:solidFill>
                  <a:schemeClr val="dk1"/>
                </a:solidFill>
              </a:rPr>
              <a:t>		</a:t>
            </a:r>
            <a:endParaRPr sz="1100">
              <a:solidFill>
                <a:schemeClr val="dk1"/>
              </a:solidFill>
            </a:endParaRPr>
          </a:p>
          <a:p>
            <a:pPr marL="0" lvl="0" indent="0" algn="l" rtl="0">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r>
              <a:rPr lang="en-GB" sz="1100">
                <a:solidFill>
                  <a:schemeClr val="dk1"/>
                </a:solidFill>
              </a:rPr>
              <a:t>				</a:t>
            </a:r>
            <a:endParaRPr sz="1100">
              <a:solidFill>
                <a:schemeClr val="dk1"/>
              </a:solidFill>
            </a:endParaRPr>
          </a:p>
          <a:p>
            <a:pPr marL="0" lvl="0" indent="0" algn="l" rtl="0">
              <a:spcBef>
                <a:spcPts val="0"/>
              </a:spcBef>
              <a:spcAft>
                <a:spcPts val="0"/>
              </a:spcAft>
              <a:buNone/>
            </a:pPr>
            <a:r>
              <a:rPr lang="en-GB" sz="1100">
                <a:solidFill>
                  <a:schemeClr val="dk1"/>
                </a:solidFill>
              </a:rPr>
              <a:t>			</a:t>
            </a:r>
            <a:endParaRPr sz="1100">
              <a:solidFill>
                <a:schemeClr val="dk1"/>
              </a:solidFill>
            </a:endParaRPr>
          </a:p>
          <a:p>
            <a:pPr marL="0" lvl="0" indent="0" algn="l" rtl="0">
              <a:spcBef>
                <a:spcPts val="0"/>
              </a:spcBef>
              <a:spcAft>
                <a:spcPts val="0"/>
              </a:spcAft>
              <a:buNone/>
            </a:pPr>
            <a:r>
              <a:rPr lang="en-GB" sz="1100">
                <a:solidFill>
                  <a:schemeClr val="dk1"/>
                </a:solidFill>
              </a:rPr>
              <a:t>		</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100">
                <a:solidFill>
                  <a:schemeClr val="dk1"/>
                </a:solidFill>
              </a:rPr>
              <a:t>				</a:t>
            </a:r>
            <a:endParaRPr sz="1100">
              <a:solidFill>
                <a:schemeClr val="dk1"/>
              </a:solidFill>
            </a:endParaRPr>
          </a:p>
          <a:p>
            <a:pPr marL="0" lvl="0" indent="0" algn="l" rtl="0">
              <a:spcBef>
                <a:spcPts val="0"/>
              </a:spcBef>
              <a:spcAft>
                <a:spcPts val="0"/>
              </a:spcAft>
              <a:buClr>
                <a:schemeClr val="dk1"/>
              </a:buClr>
              <a:buSzPts val="1100"/>
              <a:buFont typeface="Arial"/>
              <a:buNone/>
            </a:pPr>
            <a:r>
              <a:rPr lang="en-GB" sz="1100">
                <a:solidFill>
                  <a:schemeClr val="dk1"/>
                </a:solidFill>
              </a:rPr>
              <a:t>			</a:t>
            </a:r>
            <a:endParaRPr sz="1100">
              <a:solidFill>
                <a:schemeClr val="dk1"/>
              </a:solidFill>
            </a:endParaRPr>
          </a:p>
          <a:p>
            <a:pPr marL="0" lvl="0" indent="0" algn="l" rtl="0">
              <a:spcBef>
                <a:spcPts val="0"/>
              </a:spcBef>
              <a:spcAft>
                <a:spcPts val="0"/>
              </a:spcAft>
              <a:buClr>
                <a:schemeClr val="dk1"/>
              </a:buClr>
              <a:buSzPts val="1100"/>
              <a:buFont typeface="Arial"/>
              <a:buNone/>
            </a:pPr>
            <a:r>
              <a:rPr lang="en-GB" sz="1100">
                <a:solidFill>
                  <a:schemeClr val="dk1"/>
                </a:solidFill>
              </a:rPr>
              <a:t>		</a:t>
            </a:r>
            <a:endParaRPr sz="1100">
              <a:solidFill>
                <a:schemeClr val="dk1"/>
              </a:solidFill>
            </a:endParaRPr>
          </a:p>
          <a:p>
            <a:pPr marL="0" lvl="0" indent="0" algn="l" rtl="0">
              <a:spcBef>
                <a:spcPts val="0"/>
              </a:spcBef>
              <a:spcAft>
                <a:spcPts val="0"/>
              </a:spcAft>
              <a:buNone/>
            </a:pPr>
            <a:endParaRPr>
              <a:latin typeface="Calibri"/>
              <a:ea typeface="Calibri"/>
              <a:cs typeface="Calibri"/>
              <a:sym typeface="Calibri"/>
            </a:endParaRPr>
          </a:p>
        </p:txBody>
      </p:sp>
      <p:sp>
        <p:nvSpPr>
          <p:cNvPr id="1040" name="Google Shape;1040;p98"/>
          <p:cNvSpPr txBox="1"/>
          <p:nvPr/>
        </p:nvSpPr>
        <p:spPr>
          <a:xfrm>
            <a:off x="3318200" y="2217750"/>
            <a:ext cx="22542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GB" sz="1100">
                <a:solidFill>
                  <a:schemeClr val="dk1"/>
                </a:solidFill>
              </a:rPr>
              <a:t>Fixed-size record store</a:t>
            </a:r>
            <a:endParaRPr>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99"/>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Relations as doubly-linked lists</a:t>
            </a:r>
            <a:endParaRPr/>
          </a:p>
        </p:txBody>
      </p:sp>
      <p:pic>
        <p:nvPicPr>
          <p:cNvPr id="1046" name="Google Shape;1046;p99"/>
          <p:cNvPicPr preferRelativeResize="0"/>
          <p:nvPr/>
        </p:nvPicPr>
        <p:blipFill>
          <a:blip r:embed="rId3">
            <a:alphaModFix/>
          </a:blip>
          <a:stretch>
            <a:fillRect/>
          </a:stretch>
        </p:blipFill>
        <p:spPr>
          <a:xfrm>
            <a:off x="1380900" y="1319144"/>
            <a:ext cx="6666600" cy="357065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00"/>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Traversal</a:t>
            </a:r>
            <a:endParaRPr/>
          </a:p>
        </p:txBody>
      </p:sp>
      <p:sp>
        <p:nvSpPr>
          <p:cNvPr id="1052" name="Google Shape;1052;p100"/>
          <p:cNvSpPr txBox="1">
            <a:spLocks noGrp="1"/>
          </p:cNvSpPr>
          <p:nvPr>
            <p:ph type="body" idx="1"/>
          </p:nvPr>
        </p:nvSpPr>
        <p:spPr>
          <a:xfrm>
            <a:off x="628650" y="1203150"/>
            <a:ext cx="7886700" cy="3429600"/>
          </a:xfrm>
          <a:prstGeom prst="rect">
            <a:avLst/>
          </a:prstGeom>
        </p:spPr>
        <p:txBody>
          <a:bodyPr spcFirstLastPara="1" wrap="square" lIns="68575" tIns="34275" rIns="68575" bIns="34275" anchor="t" anchorCtr="0">
            <a:normAutofit fontScale="70000" lnSpcReduction="20000"/>
          </a:bodyPr>
          <a:lstStyle/>
          <a:p>
            <a:pPr marL="0" lvl="0" indent="0" algn="l" rtl="0">
              <a:spcBef>
                <a:spcPts val="800"/>
              </a:spcBef>
              <a:spcAft>
                <a:spcPts val="0"/>
              </a:spcAft>
              <a:buClr>
                <a:schemeClr val="dk1"/>
              </a:buClr>
              <a:buSzPct val="37931"/>
              <a:buFont typeface="Arial"/>
              <a:buNone/>
            </a:pPr>
            <a:r>
              <a:rPr lang="en-GB" sz="2900"/>
              <a:t>With fixed-sized records and pointer-like record IDs - traversals are implemented by chasing pointers around a data structure </a:t>
            </a:r>
            <a:endParaRPr sz="2900"/>
          </a:p>
          <a:p>
            <a:pPr marL="457200" lvl="0" indent="-357505" algn="l" rtl="0">
              <a:lnSpc>
                <a:spcPct val="115000"/>
              </a:lnSpc>
              <a:spcBef>
                <a:spcPts val="1200"/>
              </a:spcBef>
              <a:spcAft>
                <a:spcPts val="0"/>
              </a:spcAft>
              <a:buSzPct val="100000"/>
              <a:buFont typeface="Calibri"/>
              <a:buAutoNum type="arabicPeriod"/>
            </a:pPr>
            <a:r>
              <a:rPr lang="en-GB" sz="2900"/>
              <a:t>From a given node record, locate the first record in the relationship chain by computing its offset into the relationship store—that is, by multiplying its ID by the fixed relationship record size. This gets us directly to the right record in the relationship store.</a:t>
            </a:r>
            <a:endParaRPr sz="2900"/>
          </a:p>
          <a:p>
            <a:pPr marL="457200" lvl="0" indent="0" algn="l" rtl="0">
              <a:lnSpc>
                <a:spcPct val="115000"/>
              </a:lnSpc>
              <a:spcBef>
                <a:spcPts val="1200"/>
              </a:spcBef>
              <a:spcAft>
                <a:spcPts val="0"/>
              </a:spcAft>
              <a:buNone/>
            </a:pPr>
            <a:endParaRPr sz="2900"/>
          </a:p>
          <a:p>
            <a:pPr marL="457200" lvl="0" indent="-357505" algn="l" rtl="0">
              <a:lnSpc>
                <a:spcPct val="115000"/>
              </a:lnSpc>
              <a:spcBef>
                <a:spcPts val="1200"/>
              </a:spcBef>
              <a:spcAft>
                <a:spcPts val="0"/>
              </a:spcAft>
              <a:buSzPct val="100000"/>
              <a:buFont typeface="Calibri"/>
              <a:buAutoNum type="arabicPeriod"/>
            </a:pPr>
            <a:r>
              <a:rPr lang="en-GB" sz="2900"/>
              <a:t>From the relationship record, look in the </a:t>
            </a:r>
            <a:r>
              <a:rPr lang="en-GB" sz="2900" i="1"/>
              <a:t>second node </a:t>
            </a:r>
            <a:r>
              <a:rPr lang="en-GB" sz="2900"/>
              <a:t>field to find the ID of the second node. Multiply that ID by the node record size to locate the correct node record in the store</a:t>
            </a:r>
            <a:br>
              <a:rPr lang="en-GB" sz="2900"/>
            </a:br>
            <a:r>
              <a:rPr lang="en-GB" sz="1100">
                <a:latin typeface="Arial"/>
                <a:ea typeface="Arial"/>
                <a:cs typeface="Arial"/>
                <a:sym typeface="Arial"/>
              </a:rPr>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01"/>
          <p:cNvSpPr txBox="1">
            <a:spLocks noGrp="1"/>
          </p:cNvSpPr>
          <p:nvPr>
            <p:ph type="title"/>
          </p:nvPr>
        </p:nvSpPr>
        <p:spPr>
          <a:xfrm>
            <a:off x="546350" y="-6"/>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Graph Algorithms</a:t>
            </a:r>
            <a:endParaRPr/>
          </a:p>
        </p:txBody>
      </p:sp>
      <p:sp>
        <p:nvSpPr>
          <p:cNvPr id="1058" name="Google Shape;1058;p101"/>
          <p:cNvSpPr txBox="1">
            <a:spLocks noGrp="1"/>
          </p:cNvSpPr>
          <p:nvPr>
            <p:ph type="body" idx="1"/>
          </p:nvPr>
        </p:nvSpPr>
        <p:spPr>
          <a:xfrm>
            <a:off x="628650" y="896650"/>
            <a:ext cx="7886700" cy="3509700"/>
          </a:xfrm>
          <a:prstGeom prst="rect">
            <a:avLst/>
          </a:prstGeom>
        </p:spPr>
        <p:txBody>
          <a:bodyPr spcFirstLastPara="1" wrap="square" lIns="68575" tIns="34275" rIns="68575" bIns="34275" anchor="t" anchorCtr="0">
            <a:noAutofit/>
          </a:bodyPr>
          <a:lstStyle/>
          <a:p>
            <a:pPr marL="0" lvl="0" indent="0" algn="l" rtl="0">
              <a:lnSpc>
                <a:spcPct val="115000"/>
              </a:lnSpc>
              <a:spcBef>
                <a:spcPts val="0"/>
              </a:spcBef>
              <a:spcAft>
                <a:spcPts val="0"/>
              </a:spcAft>
              <a:buNone/>
            </a:pPr>
            <a:r>
              <a:rPr lang="en-GB" sz="1400">
                <a:solidFill>
                  <a:srgbClr val="2D3748"/>
                </a:solidFill>
                <a:highlight>
                  <a:srgbClr val="FFFFFF"/>
                </a:highlight>
                <a:latin typeface="Roboto"/>
                <a:ea typeface="Roboto"/>
                <a:cs typeface="Roboto"/>
                <a:sym typeface="Roboto"/>
              </a:rPr>
              <a:t>Graph Databases like Neo4J contains implementations for graph algorithms:</a:t>
            </a:r>
            <a:endParaRPr sz="1400">
              <a:solidFill>
                <a:srgbClr val="2D3748"/>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400">
              <a:solidFill>
                <a:srgbClr val="2D3748"/>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D3748"/>
              </a:buClr>
              <a:buSzPts val="1400"/>
              <a:buFont typeface="Roboto"/>
              <a:buChar char="●"/>
            </a:pPr>
            <a:r>
              <a:rPr lang="en-GB" sz="1400">
                <a:solidFill>
                  <a:srgbClr val="3182CE"/>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Path Finding</a:t>
            </a:r>
            <a:r>
              <a:rPr lang="en-GB" sz="1400">
                <a:solidFill>
                  <a:srgbClr val="2D3748"/>
                </a:solidFill>
                <a:highlight>
                  <a:srgbClr val="FFFFFF"/>
                </a:highlight>
                <a:latin typeface="Roboto"/>
                <a:ea typeface="Roboto"/>
                <a:cs typeface="Roboto"/>
                <a:sym typeface="Roboto"/>
              </a:rPr>
              <a:t> - these algorithms help find the shortest path or evaluate the availability and quality of routes</a:t>
            </a:r>
            <a:endParaRPr sz="1400">
              <a:solidFill>
                <a:srgbClr val="2D3748"/>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D3748"/>
              </a:buClr>
              <a:buSzPts val="1400"/>
              <a:buFont typeface="Roboto"/>
              <a:buChar char="●"/>
            </a:pPr>
            <a:r>
              <a:rPr lang="en-GB" sz="1400">
                <a:solidFill>
                  <a:srgbClr val="3182CE"/>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Centrality</a:t>
            </a:r>
            <a:r>
              <a:rPr lang="en-GB" sz="1400">
                <a:solidFill>
                  <a:srgbClr val="2D3748"/>
                </a:solidFill>
                <a:highlight>
                  <a:srgbClr val="FFFFFF"/>
                </a:highlight>
                <a:latin typeface="Roboto"/>
                <a:ea typeface="Roboto"/>
                <a:cs typeface="Roboto"/>
                <a:sym typeface="Roboto"/>
              </a:rPr>
              <a:t> - these algorithms determine the importance of distinct nodes in a network</a:t>
            </a:r>
            <a:endParaRPr sz="1400">
              <a:solidFill>
                <a:srgbClr val="2D3748"/>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D3748"/>
              </a:buClr>
              <a:buSzPts val="1400"/>
              <a:buFont typeface="Roboto"/>
              <a:buChar char="●"/>
            </a:pPr>
            <a:r>
              <a:rPr lang="en-GB" sz="1400">
                <a:solidFill>
                  <a:srgbClr val="3182CE"/>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Community Detection</a:t>
            </a:r>
            <a:r>
              <a:rPr lang="en-GB" sz="1400">
                <a:solidFill>
                  <a:srgbClr val="2D3748"/>
                </a:solidFill>
                <a:highlight>
                  <a:srgbClr val="FFFFFF"/>
                </a:highlight>
                <a:latin typeface="Roboto"/>
                <a:ea typeface="Roboto"/>
                <a:cs typeface="Roboto"/>
                <a:sym typeface="Roboto"/>
              </a:rPr>
              <a:t> - these algorithms evaluate how a group is clustered or partitioned, as well as its tendency to strengthen or break apart</a:t>
            </a:r>
            <a:endParaRPr sz="1400">
              <a:solidFill>
                <a:srgbClr val="2D3748"/>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D3748"/>
              </a:buClr>
              <a:buSzPts val="1400"/>
              <a:buFont typeface="Roboto"/>
              <a:buChar char="●"/>
            </a:pPr>
            <a:r>
              <a:rPr lang="en-GB" sz="1400">
                <a:solidFill>
                  <a:srgbClr val="3182CE"/>
                </a:solidFill>
                <a:highlight>
                  <a:srgbClr val="FFFFFF"/>
                </a:highlight>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Similarity</a:t>
            </a:r>
            <a:r>
              <a:rPr lang="en-GB" sz="1400">
                <a:solidFill>
                  <a:srgbClr val="2D3748"/>
                </a:solidFill>
                <a:highlight>
                  <a:srgbClr val="FFFFFF"/>
                </a:highlight>
                <a:latin typeface="Roboto"/>
                <a:ea typeface="Roboto"/>
                <a:cs typeface="Roboto"/>
                <a:sym typeface="Roboto"/>
              </a:rPr>
              <a:t> - these algorithms help calculate the similarity of nodes</a:t>
            </a:r>
            <a:endParaRPr sz="1400">
              <a:solidFill>
                <a:srgbClr val="2D3748"/>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D3748"/>
              </a:buClr>
              <a:buSzPts val="1400"/>
              <a:buFont typeface="Roboto"/>
              <a:buChar char="●"/>
            </a:pPr>
            <a:r>
              <a:rPr lang="en-GB" sz="1400">
                <a:solidFill>
                  <a:srgbClr val="3182CE"/>
                </a:solidFill>
                <a:highlight>
                  <a:srgbClr val="FFFFFF"/>
                </a:highlight>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Topological link prediction</a:t>
            </a:r>
            <a:r>
              <a:rPr lang="en-GB" sz="1400">
                <a:solidFill>
                  <a:srgbClr val="2D3748"/>
                </a:solidFill>
                <a:highlight>
                  <a:srgbClr val="FFFFFF"/>
                </a:highlight>
                <a:latin typeface="Roboto"/>
                <a:ea typeface="Roboto"/>
                <a:cs typeface="Roboto"/>
                <a:sym typeface="Roboto"/>
              </a:rPr>
              <a:t> - these algorithms determine the closeness of pairs of nodes</a:t>
            </a:r>
            <a:endParaRPr sz="1400">
              <a:solidFill>
                <a:srgbClr val="2D3748"/>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D3748"/>
              </a:buClr>
              <a:buSzPts val="1400"/>
              <a:buFont typeface="Roboto"/>
              <a:buChar char="●"/>
            </a:pPr>
            <a:r>
              <a:rPr lang="en-GB" sz="1400">
                <a:solidFill>
                  <a:srgbClr val="3182CE"/>
                </a:solidFill>
                <a:highlight>
                  <a:srgbClr val="FFFFFF"/>
                </a:highlight>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Node Embeddings</a:t>
            </a:r>
            <a:r>
              <a:rPr lang="en-GB" sz="1400">
                <a:solidFill>
                  <a:srgbClr val="2D3748"/>
                </a:solidFill>
                <a:highlight>
                  <a:srgbClr val="FFFFFF"/>
                </a:highlight>
                <a:latin typeface="Roboto"/>
                <a:ea typeface="Roboto"/>
                <a:cs typeface="Roboto"/>
                <a:sym typeface="Roboto"/>
              </a:rPr>
              <a:t> - these algorithms compute vector representations of nodes in a graph.</a:t>
            </a:r>
            <a:endParaRPr sz="1400">
              <a:solidFill>
                <a:srgbClr val="2D3748"/>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D3748"/>
              </a:buClr>
              <a:buSzPts val="1400"/>
              <a:buFont typeface="Roboto"/>
              <a:buChar char="●"/>
            </a:pPr>
            <a:r>
              <a:rPr lang="en-GB" sz="1400">
                <a:solidFill>
                  <a:srgbClr val="3182CE"/>
                </a:solidFill>
                <a:highlight>
                  <a:srgbClr val="FFFFFF"/>
                </a:highlight>
                <a:uFill>
                  <a:noFill/>
                </a:uFill>
                <a:latin typeface="Roboto"/>
                <a:ea typeface="Roboto"/>
                <a:cs typeface="Roboto"/>
                <a:sym typeface="Roboto"/>
                <a:hlinkClick r:id="rId9">
                  <a:extLst>
                    <a:ext uri="{A12FA001-AC4F-418D-AE19-62706E023703}">
                      <ahyp:hlinkClr xmlns:ahyp="http://schemas.microsoft.com/office/drawing/2018/hyperlinkcolor" val="tx"/>
                    </a:ext>
                  </a:extLst>
                </a:hlinkClick>
              </a:rPr>
              <a:t>Node Classification</a:t>
            </a:r>
            <a:r>
              <a:rPr lang="en-GB" sz="1400">
                <a:solidFill>
                  <a:srgbClr val="2D3748"/>
                </a:solidFill>
                <a:highlight>
                  <a:srgbClr val="FFFFFF"/>
                </a:highlight>
                <a:latin typeface="Roboto"/>
                <a:ea typeface="Roboto"/>
                <a:cs typeface="Roboto"/>
                <a:sym typeface="Roboto"/>
              </a:rPr>
              <a:t> - this algorithm uses machine learning to predict the classification of nodes.</a:t>
            </a:r>
            <a:endParaRPr sz="1400">
              <a:solidFill>
                <a:srgbClr val="2D3748"/>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D3748"/>
              </a:buClr>
              <a:buSzPts val="1400"/>
              <a:buFont typeface="Roboto"/>
              <a:buChar char="●"/>
            </a:pPr>
            <a:r>
              <a:rPr lang="en-GB" sz="1400">
                <a:solidFill>
                  <a:srgbClr val="3182CE"/>
                </a:solidFill>
                <a:highlight>
                  <a:srgbClr val="FFFFFF"/>
                </a:highlight>
                <a:uFill>
                  <a:noFill/>
                </a:uFill>
                <a:latin typeface="Roboto"/>
                <a:ea typeface="Roboto"/>
                <a:cs typeface="Roboto"/>
                <a:sym typeface="Roboto"/>
                <a:hlinkClick r:id="rId10">
                  <a:extLst>
                    <a:ext uri="{A12FA001-AC4F-418D-AE19-62706E023703}">
                      <ahyp:hlinkClr xmlns:ahyp="http://schemas.microsoft.com/office/drawing/2018/hyperlinkcolor" val="tx"/>
                    </a:ext>
                  </a:extLst>
                </a:hlinkClick>
              </a:rPr>
              <a:t>Link prediction</a:t>
            </a:r>
            <a:r>
              <a:rPr lang="en-GB" sz="1400">
                <a:solidFill>
                  <a:srgbClr val="2D3748"/>
                </a:solidFill>
                <a:highlight>
                  <a:srgbClr val="FFFFFF"/>
                </a:highlight>
                <a:latin typeface="Roboto"/>
                <a:ea typeface="Roboto"/>
                <a:cs typeface="Roboto"/>
                <a:sym typeface="Roboto"/>
              </a:rPr>
              <a:t> - these algorithms use machine learning to predict new links between pairs of nodes</a:t>
            </a:r>
            <a:endParaRPr sz="1400">
              <a:solidFill>
                <a:srgbClr val="2D3748"/>
              </a:solidFill>
              <a:highlight>
                <a:srgbClr val="FFFFFF"/>
              </a:highlight>
              <a:latin typeface="Roboto"/>
              <a:ea typeface="Roboto"/>
              <a:cs typeface="Roboto"/>
              <a:sym typeface="Roboto"/>
            </a:endParaRPr>
          </a:p>
          <a:p>
            <a:pPr marL="0" lvl="0" indent="0" algn="l" rtl="0">
              <a:spcBef>
                <a:spcPts val="800"/>
              </a:spcBef>
              <a:spcAft>
                <a:spcPts val="0"/>
              </a:spcAft>
              <a:buNone/>
            </a:pP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02"/>
          <p:cNvSpPr txBox="1">
            <a:spLocks noGrp="1"/>
          </p:cNvSpPr>
          <p:nvPr>
            <p:ph type="title"/>
          </p:nvPr>
        </p:nvSpPr>
        <p:spPr>
          <a:xfrm>
            <a:off x="628650" y="273847"/>
            <a:ext cx="7886700" cy="565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Graph Algorithms</a:t>
            </a:r>
            <a:endParaRPr/>
          </a:p>
        </p:txBody>
      </p:sp>
      <p:pic>
        <p:nvPicPr>
          <p:cNvPr id="1064" name="Google Shape;1064;p102"/>
          <p:cNvPicPr preferRelativeResize="0"/>
          <p:nvPr/>
        </p:nvPicPr>
        <p:blipFill>
          <a:blip r:embed="rId3">
            <a:alphaModFix/>
          </a:blip>
          <a:stretch>
            <a:fillRect/>
          </a:stretch>
        </p:blipFill>
        <p:spPr>
          <a:xfrm>
            <a:off x="5347625" y="1138310"/>
            <a:ext cx="3267075" cy="3267075"/>
          </a:xfrm>
          <a:prstGeom prst="rect">
            <a:avLst/>
          </a:prstGeom>
          <a:noFill/>
          <a:ln>
            <a:noFill/>
          </a:ln>
        </p:spPr>
      </p:pic>
      <p:sp>
        <p:nvSpPr>
          <p:cNvPr id="1065" name="Google Shape;1065;p102"/>
          <p:cNvSpPr txBox="1"/>
          <p:nvPr/>
        </p:nvSpPr>
        <p:spPr>
          <a:xfrm>
            <a:off x="275600" y="1267375"/>
            <a:ext cx="3146700" cy="4002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b="1" i="1">
                <a:latin typeface="Calibri"/>
                <a:ea typeface="Calibri"/>
                <a:cs typeface="Calibri"/>
                <a:sym typeface="Calibri"/>
              </a:rPr>
              <a:t>What connects Ava and Raya?</a:t>
            </a:r>
            <a:endParaRPr b="1" i="1">
              <a:latin typeface="Calibri"/>
              <a:ea typeface="Calibri"/>
              <a:cs typeface="Calibri"/>
              <a:sym typeface="Calibri"/>
            </a:endParaRPr>
          </a:p>
        </p:txBody>
      </p:sp>
      <p:sp>
        <p:nvSpPr>
          <p:cNvPr id="1066" name="Google Shape;1066;p102"/>
          <p:cNvSpPr txBox="1"/>
          <p:nvPr/>
        </p:nvSpPr>
        <p:spPr>
          <a:xfrm>
            <a:off x="275600" y="2305650"/>
            <a:ext cx="4960500" cy="1101000"/>
          </a:xfrm>
          <a:prstGeom prst="rect">
            <a:avLst/>
          </a:prstGeom>
          <a:noFill/>
          <a:ln w="9525" cap="flat" cmpd="sng">
            <a:solidFill>
              <a:srgbClr val="7030A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b="1">
                <a:solidFill>
                  <a:srgbClr val="151E29"/>
                </a:solidFill>
                <a:highlight>
                  <a:srgbClr val="F7FAFC"/>
                </a:highlight>
                <a:latin typeface="Calibri"/>
                <a:ea typeface="Calibri"/>
                <a:cs typeface="Calibri"/>
                <a:sym typeface="Calibri"/>
              </a:rPr>
              <a:t>MATCH (p1:Person { name: 'Ava' }),(p2:Person { name: 'Raya' }), </a:t>
            </a:r>
            <a:endParaRPr b="1">
              <a:solidFill>
                <a:srgbClr val="151E29"/>
              </a:solidFill>
              <a:highlight>
                <a:srgbClr val="F7FAFC"/>
              </a:highlight>
              <a:latin typeface="Calibri"/>
              <a:ea typeface="Calibri"/>
              <a:cs typeface="Calibri"/>
              <a:sym typeface="Calibri"/>
            </a:endParaRPr>
          </a:p>
          <a:p>
            <a:pPr marL="0" lvl="0" indent="0" algn="l" rtl="0">
              <a:lnSpc>
                <a:spcPct val="115000"/>
              </a:lnSpc>
              <a:spcBef>
                <a:spcPts val="800"/>
              </a:spcBef>
              <a:spcAft>
                <a:spcPts val="0"/>
              </a:spcAft>
              <a:buClr>
                <a:schemeClr val="dk1"/>
              </a:buClr>
              <a:buSzPts val="1100"/>
              <a:buFont typeface="Arial"/>
              <a:buNone/>
            </a:pPr>
            <a:r>
              <a:rPr lang="en-GB" b="1">
                <a:solidFill>
                  <a:srgbClr val="151E29"/>
                </a:solidFill>
                <a:highlight>
                  <a:srgbClr val="F7FAFC"/>
                </a:highlight>
                <a:latin typeface="Calibri"/>
                <a:ea typeface="Calibri"/>
                <a:cs typeface="Calibri"/>
                <a:sym typeface="Calibri"/>
              </a:rPr>
              <a:t>path = shortestPath((p1)-[*..15]-(p2))</a:t>
            </a:r>
            <a:endParaRPr b="1">
              <a:solidFill>
                <a:srgbClr val="151E29"/>
              </a:solidFill>
              <a:highlight>
                <a:srgbClr val="F7FAFC"/>
              </a:highlight>
              <a:latin typeface="Calibri"/>
              <a:ea typeface="Calibri"/>
              <a:cs typeface="Calibri"/>
              <a:sym typeface="Calibri"/>
            </a:endParaRPr>
          </a:p>
          <a:p>
            <a:pPr marL="0" lvl="0" indent="0" algn="l" rtl="0">
              <a:lnSpc>
                <a:spcPct val="115000"/>
              </a:lnSpc>
              <a:spcBef>
                <a:spcPts val="800"/>
              </a:spcBef>
              <a:spcAft>
                <a:spcPts val="800"/>
              </a:spcAft>
              <a:buNone/>
            </a:pPr>
            <a:r>
              <a:rPr lang="en-GB" b="1">
                <a:solidFill>
                  <a:srgbClr val="151E29"/>
                </a:solidFill>
                <a:highlight>
                  <a:srgbClr val="F7FAFC"/>
                </a:highlight>
                <a:latin typeface="Calibri"/>
                <a:ea typeface="Calibri"/>
                <a:cs typeface="Calibri"/>
                <a:sym typeface="Calibri"/>
              </a:rPr>
              <a:t>  RETURN path</a:t>
            </a:r>
            <a:endParaRPr b="1">
              <a:solidFill>
                <a:srgbClr val="151E29"/>
              </a:solidFill>
              <a:highlight>
                <a:srgbClr val="F7FAFC"/>
              </a:highlight>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03"/>
          <p:cNvSpPr txBox="1">
            <a:spLocks noGrp="1"/>
          </p:cNvSpPr>
          <p:nvPr>
            <p:ph type="title"/>
          </p:nvPr>
        </p:nvSpPr>
        <p:spPr>
          <a:xfrm>
            <a:off x="0" y="0"/>
            <a:ext cx="90426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Caution - Danger of framing queries incorrectly  </a:t>
            </a:r>
            <a:endParaRPr/>
          </a:p>
        </p:txBody>
      </p:sp>
      <p:sp>
        <p:nvSpPr>
          <p:cNvPr id="1072" name="Google Shape;1072;p103"/>
          <p:cNvSpPr txBox="1">
            <a:spLocks noGrp="1"/>
          </p:cNvSpPr>
          <p:nvPr>
            <p:ph type="body" idx="1"/>
          </p:nvPr>
        </p:nvSpPr>
        <p:spPr>
          <a:xfrm>
            <a:off x="476675" y="994200"/>
            <a:ext cx="3115800" cy="3263400"/>
          </a:xfrm>
          <a:prstGeom prst="rect">
            <a:avLst/>
          </a:prstGeom>
        </p:spPr>
        <p:txBody>
          <a:bodyPr spcFirstLastPara="1" wrap="square" lIns="68575" tIns="34275" rIns="68575" bIns="34275" anchor="t" anchorCtr="0">
            <a:normAutofit/>
          </a:bodyPr>
          <a:lstStyle/>
          <a:p>
            <a:pPr marL="0" lvl="0" indent="0" algn="l" rtl="0">
              <a:lnSpc>
                <a:spcPct val="115000"/>
              </a:lnSpc>
              <a:spcBef>
                <a:spcPts val="0"/>
              </a:spcBef>
              <a:spcAft>
                <a:spcPts val="0"/>
              </a:spcAft>
              <a:buNone/>
            </a:pPr>
            <a:r>
              <a:rPr lang="en-GB" sz="1400" b="1">
                <a:solidFill>
                  <a:srgbClr val="151E29"/>
                </a:solidFill>
                <a:highlight>
                  <a:srgbClr val="F7FAFC"/>
                </a:highlight>
              </a:rPr>
              <a:t>Do Mana’s medicines have a fear of causing adverse effects?</a:t>
            </a:r>
            <a:endParaRPr sz="1400" b="1">
              <a:solidFill>
                <a:srgbClr val="151E29"/>
              </a:solidFill>
              <a:highlight>
                <a:srgbClr val="F7FAFC"/>
              </a:highlight>
            </a:endParaRPr>
          </a:p>
          <a:p>
            <a:pPr marL="0" lvl="0" indent="0" algn="l" rtl="0">
              <a:lnSpc>
                <a:spcPct val="115000"/>
              </a:lnSpc>
              <a:spcBef>
                <a:spcPts val="800"/>
              </a:spcBef>
              <a:spcAft>
                <a:spcPts val="0"/>
              </a:spcAft>
              <a:buNone/>
            </a:pPr>
            <a:endParaRPr sz="1400" b="1">
              <a:solidFill>
                <a:srgbClr val="151E29"/>
              </a:solidFill>
              <a:highlight>
                <a:srgbClr val="F7FAFC"/>
              </a:highlight>
            </a:endParaRPr>
          </a:p>
          <a:p>
            <a:pPr marL="0" lvl="0" indent="0" algn="l" rtl="0">
              <a:lnSpc>
                <a:spcPct val="115000"/>
              </a:lnSpc>
              <a:spcBef>
                <a:spcPts val="800"/>
              </a:spcBef>
              <a:spcAft>
                <a:spcPts val="0"/>
              </a:spcAft>
              <a:buClr>
                <a:schemeClr val="dk1"/>
              </a:buClr>
              <a:buSzPts val="1100"/>
              <a:buFont typeface="Arial"/>
              <a:buNone/>
            </a:pPr>
            <a:r>
              <a:rPr lang="en-GB" sz="1400" b="1">
                <a:solidFill>
                  <a:srgbClr val="151E29"/>
                </a:solidFill>
                <a:highlight>
                  <a:srgbClr val="F7FAFC"/>
                </a:highlight>
              </a:rPr>
              <a:t>MATCH (p1:Person { name: 'Mana' }),(s:SideEffect), </a:t>
            </a:r>
            <a:endParaRPr sz="1400" b="1">
              <a:solidFill>
                <a:srgbClr val="151E29"/>
              </a:solidFill>
              <a:highlight>
                <a:srgbClr val="F7FAFC"/>
              </a:highlight>
            </a:endParaRPr>
          </a:p>
          <a:p>
            <a:pPr marL="0" lvl="0" indent="0" algn="l" rtl="0">
              <a:lnSpc>
                <a:spcPct val="115000"/>
              </a:lnSpc>
              <a:spcBef>
                <a:spcPts val="800"/>
              </a:spcBef>
              <a:spcAft>
                <a:spcPts val="0"/>
              </a:spcAft>
              <a:buClr>
                <a:schemeClr val="dk1"/>
              </a:buClr>
              <a:buSzPts val="1100"/>
              <a:buFont typeface="Arial"/>
              <a:buNone/>
            </a:pPr>
            <a:r>
              <a:rPr lang="en-GB" sz="1400" b="1">
                <a:solidFill>
                  <a:srgbClr val="151E29"/>
                </a:solidFill>
                <a:highlight>
                  <a:srgbClr val="F7FAFC"/>
                </a:highlight>
              </a:rPr>
              <a:t>path = shortestPath((p1)-[*..15]-(s))</a:t>
            </a:r>
            <a:endParaRPr sz="1400" b="1">
              <a:solidFill>
                <a:srgbClr val="151E29"/>
              </a:solidFill>
              <a:highlight>
                <a:srgbClr val="F7FAFC"/>
              </a:highlight>
            </a:endParaRPr>
          </a:p>
          <a:p>
            <a:pPr marL="0" lvl="0" indent="0" algn="l" rtl="0">
              <a:lnSpc>
                <a:spcPct val="115000"/>
              </a:lnSpc>
              <a:spcBef>
                <a:spcPts val="800"/>
              </a:spcBef>
              <a:spcAft>
                <a:spcPts val="800"/>
              </a:spcAft>
              <a:buNone/>
            </a:pPr>
            <a:r>
              <a:rPr lang="en-GB" sz="1400" b="1">
                <a:solidFill>
                  <a:srgbClr val="151E29"/>
                </a:solidFill>
                <a:highlight>
                  <a:srgbClr val="F7FAFC"/>
                </a:highlight>
              </a:rPr>
              <a:t>  RETURN path</a:t>
            </a:r>
            <a:endParaRPr/>
          </a:p>
        </p:txBody>
      </p:sp>
      <p:pic>
        <p:nvPicPr>
          <p:cNvPr id="1073" name="Google Shape;1073;p103"/>
          <p:cNvPicPr preferRelativeResize="0"/>
          <p:nvPr/>
        </p:nvPicPr>
        <p:blipFill>
          <a:blip r:embed="rId3">
            <a:alphaModFix/>
          </a:blip>
          <a:stretch>
            <a:fillRect/>
          </a:stretch>
        </p:blipFill>
        <p:spPr>
          <a:xfrm>
            <a:off x="3835125" y="825375"/>
            <a:ext cx="4318126" cy="4318126"/>
          </a:xfrm>
          <a:prstGeom prst="rect">
            <a:avLst/>
          </a:prstGeom>
          <a:noFill/>
          <a:ln>
            <a:noFill/>
          </a:ln>
        </p:spPr>
      </p:pic>
      <p:sp>
        <p:nvSpPr>
          <p:cNvPr id="1074" name="Google Shape;1074;p103"/>
          <p:cNvSpPr txBox="1"/>
          <p:nvPr/>
        </p:nvSpPr>
        <p:spPr>
          <a:xfrm>
            <a:off x="628650" y="4068750"/>
            <a:ext cx="3405000" cy="766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90000"/>
              </a:lnSpc>
              <a:spcBef>
                <a:spcPts val="800"/>
              </a:spcBef>
              <a:spcAft>
                <a:spcPts val="0"/>
              </a:spcAft>
              <a:buNone/>
            </a:pPr>
            <a:r>
              <a:rPr lang="en-GB" sz="2100">
                <a:solidFill>
                  <a:schemeClr val="dk1"/>
                </a:solidFill>
                <a:latin typeface="Calibri"/>
                <a:ea typeface="Calibri"/>
                <a:cs typeface="Calibri"/>
                <a:sym typeface="Calibri"/>
              </a:rPr>
              <a:t>No Semantic interpretation of edge names</a:t>
            </a: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74"/>
                                        </p:tgtEl>
                                        <p:attrNameLst>
                                          <p:attrName>style.visibility</p:attrName>
                                        </p:attrNameLst>
                                      </p:cBhvr>
                                      <p:to>
                                        <p:strVal val="visible"/>
                                      </p:to>
                                    </p:set>
                                    <p:animEffect transition="in" filter="fade">
                                      <p:cBhvr>
                                        <p:cTn id="11" dur="1000"/>
                                        <p:tgtEl>
                                          <p:spTgt spid="1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04"/>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Knowledge of graph structure should be used</a:t>
            </a:r>
            <a:endParaRPr/>
          </a:p>
        </p:txBody>
      </p:sp>
      <p:sp>
        <p:nvSpPr>
          <p:cNvPr id="1080" name="Google Shape;1080;p104"/>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l" rtl="0">
              <a:lnSpc>
                <a:spcPct val="115000"/>
              </a:lnSpc>
              <a:spcBef>
                <a:spcPts val="0"/>
              </a:spcBef>
              <a:spcAft>
                <a:spcPts val="0"/>
              </a:spcAft>
              <a:buNone/>
            </a:pPr>
            <a:r>
              <a:rPr lang="en-GB" sz="1400" b="1">
                <a:solidFill>
                  <a:srgbClr val="151E29"/>
                </a:solidFill>
                <a:highlight>
                  <a:srgbClr val="F7FAFC"/>
                </a:highlight>
              </a:rPr>
              <a:t>Knowing the logic that </a:t>
            </a:r>
            <a:endParaRPr sz="1400" b="1">
              <a:solidFill>
                <a:srgbClr val="151E29"/>
              </a:solidFill>
              <a:highlight>
                <a:srgbClr val="F7FAFC"/>
              </a:highlight>
            </a:endParaRPr>
          </a:p>
          <a:p>
            <a:pPr marL="0" lvl="0" indent="0" algn="l" rtl="0">
              <a:lnSpc>
                <a:spcPct val="115000"/>
              </a:lnSpc>
              <a:spcBef>
                <a:spcPts val="800"/>
              </a:spcBef>
              <a:spcAft>
                <a:spcPts val="0"/>
              </a:spcAft>
              <a:buNone/>
            </a:pPr>
            <a:endParaRPr sz="1400" b="1">
              <a:solidFill>
                <a:srgbClr val="151E29"/>
              </a:solidFill>
              <a:highlight>
                <a:srgbClr val="F7FAFC"/>
              </a:highlight>
            </a:endParaRPr>
          </a:p>
          <a:p>
            <a:pPr marL="0" lvl="0" indent="0" algn="l" rtl="0">
              <a:lnSpc>
                <a:spcPct val="115000"/>
              </a:lnSpc>
              <a:spcBef>
                <a:spcPts val="800"/>
              </a:spcBef>
              <a:spcAft>
                <a:spcPts val="0"/>
              </a:spcAft>
              <a:buNone/>
            </a:pPr>
            <a:r>
              <a:rPr lang="en-GB" sz="1400" b="1">
                <a:solidFill>
                  <a:srgbClr val="151E29"/>
                </a:solidFill>
                <a:highlight>
                  <a:srgbClr val="F7FAFC"/>
                </a:highlight>
              </a:rPr>
              <a:t>Person </a:t>
            </a:r>
            <a:r>
              <a:rPr lang="en-GB" sz="1400" i="1">
                <a:solidFill>
                  <a:srgbClr val="151E29"/>
                </a:solidFill>
                <a:highlight>
                  <a:srgbClr val="F7FAFC"/>
                </a:highlight>
              </a:rPr>
              <a:t>Prescribed</a:t>
            </a:r>
            <a:r>
              <a:rPr lang="en-GB" sz="1400" b="1">
                <a:solidFill>
                  <a:srgbClr val="151E29"/>
                </a:solidFill>
                <a:highlight>
                  <a:srgbClr val="F7FAFC"/>
                </a:highlight>
              </a:rPr>
              <a:t> Medicne </a:t>
            </a:r>
            <a:r>
              <a:rPr lang="en-GB" sz="1400" i="1">
                <a:solidFill>
                  <a:srgbClr val="151E29"/>
                </a:solidFill>
                <a:highlight>
                  <a:srgbClr val="F7FAFC"/>
                </a:highlight>
              </a:rPr>
              <a:t>ISA </a:t>
            </a:r>
            <a:r>
              <a:rPr lang="en-GB" sz="1400" b="1">
                <a:solidFill>
                  <a:srgbClr val="151E29"/>
                </a:solidFill>
                <a:highlight>
                  <a:srgbClr val="F7FAFC"/>
                </a:highlight>
              </a:rPr>
              <a:t>Drug </a:t>
            </a:r>
            <a:r>
              <a:rPr lang="en-GB" sz="1400" i="1">
                <a:solidFill>
                  <a:srgbClr val="151E29"/>
                </a:solidFill>
                <a:highlight>
                  <a:srgbClr val="F7FAFC"/>
                </a:highlight>
              </a:rPr>
              <a:t>Has_SideEffect</a:t>
            </a:r>
            <a:r>
              <a:rPr lang="en-GB" sz="1400" b="1">
                <a:solidFill>
                  <a:srgbClr val="151E29"/>
                </a:solidFill>
                <a:highlight>
                  <a:srgbClr val="F7FAFC"/>
                </a:highlight>
              </a:rPr>
              <a:t> Adverse_Event_name</a:t>
            </a:r>
            <a:endParaRPr sz="1400" b="1">
              <a:solidFill>
                <a:srgbClr val="151E29"/>
              </a:solidFill>
              <a:highlight>
                <a:srgbClr val="F7FAFC"/>
              </a:highlight>
            </a:endParaRPr>
          </a:p>
          <a:p>
            <a:pPr marL="0" lvl="0" indent="0" algn="l" rtl="0">
              <a:lnSpc>
                <a:spcPct val="115000"/>
              </a:lnSpc>
              <a:spcBef>
                <a:spcPts val="800"/>
              </a:spcBef>
              <a:spcAft>
                <a:spcPts val="0"/>
              </a:spcAft>
              <a:buNone/>
            </a:pPr>
            <a:endParaRPr sz="1400" b="1">
              <a:solidFill>
                <a:srgbClr val="151E29"/>
              </a:solidFill>
              <a:highlight>
                <a:srgbClr val="F7FAFC"/>
              </a:highlight>
            </a:endParaRPr>
          </a:p>
          <a:p>
            <a:pPr marL="0" lvl="0" indent="0" algn="l" rtl="0">
              <a:lnSpc>
                <a:spcPct val="115000"/>
              </a:lnSpc>
              <a:spcBef>
                <a:spcPts val="800"/>
              </a:spcBef>
              <a:spcAft>
                <a:spcPts val="0"/>
              </a:spcAft>
              <a:buClr>
                <a:schemeClr val="dk1"/>
              </a:buClr>
              <a:buSzPts val="1100"/>
              <a:buFont typeface="Arial"/>
              <a:buNone/>
            </a:pPr>
            <a:r>
              <a:rPr lang="en-GB" sz="1400" b="1">
                <a:solidFill>
                  <a:srgbClr val="151E29"/>
                </a:solidFill>
                <a:highlight>
                  <a:srgbClr val="F7FAFC"/>
                </a:highlight>
              </a:rPr>
              <a:t>MATCH (p1:Person { name: 'Mana' }),(s:SideEffect), </a:t>
            </a:r>
            <a:endParaRPr sz="1400" b="1">
              <a:solidFill>
                <a:srgbClr val="151E29"/>
              </a:solidFill>
              <a:highlight>
                <a:srgbClr val="F7FAFC"/>
              </a:highlight>
            </a:endParaRPr>
          </a:p>
          <a:p>
            <a:pPr marL="0" lvl="0" indent="0" algn="l" rtl="0">
              <a:lnSpc>
                <a:spcPct val="115000"/>
              </a:lnSpc>
              <a:spcBef>
                <a:spcPts val="800"/>
              </a:spcBef>
              <a:spcAft>
                <a:spcPts val="0"/>
              </a:spcAft>
              <a:buClr>
                <a:schemeClr val="dk1"/>
              </a:buClr>
              <a:buSzPts val="1100"/>
              <a:buFont typeface="Arial"/>
              <a:buNone/>
            </a:pPr>
            <a:r>
              <a:rPr lang="en-GB" sz="1400" b="1">
                <a:solidFill>
                  <a:srgbClr val="151E29"/>
                </a:solidFill>
                <a:highlight>
                  <a:srgbClr val="F7FAFC"/>
                </a:highlight>
              </a:rPr>
              <a:t>path = shortestPath((p1)-[*..3]-(s))</a:t>
            </a:r>
            <a:endParaRPr sz="1400" b="1">
              <a:solidFill>
                <a:srgbClr val="151E29"/>
              </a:solidFill>
              <a:highlight>
                <a:srgbClr val="F7FAFC"/>
              </a:highlight>
            </a:endParaRPr>
          </a:p>
          <a:p>
            <a:pPr marL="0" lvl="0" indent="0" algn="l" rtl="0">
              <a:lnSpc>
                <a:spcPct val="115000"/>
              </a:lnSpc>
              <a:spcBef>
                <a:spcPts val="800"/>
              </a:spcBef>
              <a:spcAft>
                <a:spcPts val="800"/>
              </a:spcAft>
              <a:buClr>
                <a:schemeClr val="dk1"/>
              </a:buClr>
              <a:buSzPts val="1100"/>
              <a:buFont typeface="Arial"/>
              <a:buNone/>
            </a:pPr>
            <a:r>
              <a:rPr lang="en-GB" sz="1400" b="1">
                <a:solidFill>
                  <a:srgbClr val="151E29"/>
                </a:solidFill>
                <a:highlight>
                  <a:srgbClr val="F7FAFC"/>
                </a:highlight>
              </a:rPr>
              <a:t>  RETURN path</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05"/>
          <p:cNvSpPr txBox="1">
            <a:spLocks noGrp="1"/>
          </p:cNvSpPr>
          <p:nvPr>
            <p:ph type="title"/>
          </p:nvPr>
        </p:nvSpPr>
        <p:spPr>
          <a:xfrm>
            <a:off x="241025" y="1725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Link Prediction</a:t>
            </a:r>
            <a:endParaRPr/>
          </a:p>
        </p:txBody>
      </p:sp>
      <p:sp>
        <p:nvSpPr>
          <p:cNvPr id="1086" name="Google Shape;1086;p105"/>
          <p:cNvSpPr txBox="1">
            <a:spLocks noGrp="1"/>
          </p:cNvSpPr>
          <p:nvPr>
            <p:ph type="body" idx="1"/>
          </p:nvPr>
        </p:nvSpPr>
        <p:spPr>
          <a:xfrm>
            <a:off x="5217900" y="1166750"/>
            <a:ext cx="3419400" cy="796500"/>
          </a:xfrm>
          <a:prstGeom prst="rect">
            <a:avLst/>
          </a:prstGeom>
          <a:ln w="9525" cap="flat" cmpd="sng">
            <a:solidFill>
              <a:schemeClr val="dk2"/>
            </a:solidFill>
            <a:prstDash val="solid"/>
            <a:round/>
            <a:headEnd type="none" w="sm" len="sm"/>
            <a:tailEnd type="none" w="sm" len="sm"/>
          </a:ln>
        </p:spPr>
        <p:txBody>
          <a:bodyPr spcFirstLastPara="1" wrap="square" lIns="68575" tIns="34275" rIns="68575" bIns="34275" anchor="t" anchorCtr="0">
            <a:normAutofit/>
          </a:bodyPr>
          <a:lstStyle/>
          <a:p>
            <a:pPr marL="0" lvl="0" indent="0" algn="l" rtl="0">
              <a:lnSpc>
                <a:spcPct val="80000"/>
              </a:lnSpc>
              <a:spcBef>
                <a:spcPts val="800"/>
              </a:spcBef>
              <a:spcAft>
                <a:spcPts val="0"/>
              </a:spcAft>
              <a:buSzPts val="1018"/>
              <a:buNone/>
            </a:pPr>
            <a:r>
              <a:rPr lang="en-GB" sz="1642"/>
              <a:t>Train the link prediction algorithm with source_nrode and target_node properties</a:t>
            </a:r>
            <a:endParaRPr sz="1642"/>
          </a:p>
        </p:txBody>
      </p:sp>
      <p:pic>
        <p:nvPicPr>
          <p:cNvPr id="1087" name="Google Shape;1087;p105"/>
          <p:cNvPicPr preferRelativeResize="0"/>
          <p:nvPr/>
        </p:nvPicPr>
        <p:blipFill>
          <a:blip r:embed="rId3">
            <a:alphaModFix/>
          </a:blip>
          <a:stretch>
            <a:fillRect/>
          </a:stretch>
        </p:blipFill>
        <p:spPr>
          <a:xfrm>
            <a:off x="241025" y="873500"/>
            <a:ext cx="5179525" cy="4156025"/>
          </a:xfrm>
          <a:prstGeom prst="rect">
            <a:avLst/>
          </a:prstGeom>
          <a:noFill/>
          <a:ln>
            <a:noFill/>
          </a:ln>
        </p:spPr>
      </p:pic>
      <p:sp>
        <p:nvSpPr>
          <p:cNvPr id="1088" name="Google Shape;1088;p105"/>
          <p:cNvSpPr txBox="1"/>
          <p:nvPr/>
        </p:nvSpPr>
        <p:spPr>
          <a:xfrm>
            <a:off x="5141950" y="570850"/>
            <a:ext cx="387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i="1">
                <a:latin typeface="Calibri"/>
                <a:ea typeface="Calibri"/>
                <a:cs typeface="Calibri"/>
                <a:sym typeface="Calibri"/>
              </a:rPr>
              <a:t>Will Alice and Greg “know” each other soon? </a:t>
            </a:r>
            <a:endParaRPr b="1" i="1">
              <a:latin typeface="Calibri"/>
              <a:ea typeface="Calibri"/>
              <a:cs typeface="Calibri"/>
              <a:sym typeface="Calibri"/>
            </a:endParaRPr>
          </a:p>
        </p:txBody>
      </p:sp>
      <p:cxnSp>
        <p:nvCxnSpPr>
          <p:cNvPr id="1089" name="Google Shape;1089;p105"/>
          <p:cNvCxnSpPr/>
          <p:nvPr/>
        </p:nvCxnSpPr>
        <p:spPr>
          <a:xfrm rot="10800000">
            <a:off x="937175" y="1925200"/>
            <a:ext cx="1051200" cy="2608800"/>
          </a:xfrm>
          <a:prstGeom prst="straightConnector1">
            <a:avLst/>
          </a:prstGeom>
          <a:noFill/>
          <a:ln w="19050" cap="flat" cmpd="sng">
            <a:solidFill>
              <a:srgbClr val="2AA198"/>
            </a:solidFill>
            <a:prstDash val="solid"/>
            <a:round/>
            <a:headEnd type="none" w="med" len="med"/>
            <a:tailEnd type="triangle" w="med" len="med"/>
          </a:ln>
        </p:spPr>
      </p:cxnSp>
      <p:sp>
        <p:nvSpPr>
          <p:cNvPr id="1090" name="Google Shape;1090;p105"/>
          <p:cNvSpPr txBox="1"/>
          <p:nvPr/>
        </p:nvSpPr>
        <p:spPr>
          <a:xfrm>
            <a:off x="5509200" y="2158950"/>
            <a:ext cx="33054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2D3748"/>
                </a:solidFill>
                <a:highlight>
                  <a:srgbClr val="FFFFFF"/>
                </a:highlight>
                <a:latin typeface="Roboto"/>
                <a:ea typeface="Roboto"/>
                <a:cs typeface="Roboto"/>
                <a:sym typeface="Roboto"/>
              </a:rPr>
              <a:t>Feature vector for the source node - </a:t>
            </a:r>
            <a:endParaRPr>
              <a:solidFill>
                <a:srgbClr val="2D3748"/>
              </a:solidFill>
              <a:highlight>
                <a:srgbClr val="FFFFFF"/>
              </a:highlight>
              <a:latin typeface="Roboto"/>
              <a:ea typeface="Roboto"/>
              <a:cs typeface="Roboto"/>
              <a:sym typeface="Roboto"/>
            </a:endParaRPr>
          </a:p>
          <a:p>
            <a:pPr marL="0" lvl="0" indent="0" algn="l" rtl="0">
              <a:spcBef>
                <a:spcPts val="0"/>
              </a:spcBef>
              <a:spcAft>
                <a:spcPts val="0"/>
              </a:spcAft>
              <a:buNone/>
            </a:pPr>
            <a:r>
              <a:rPr lang="en-GB">
                <a:solidFill>
                  <a:srgbClr val="2D3748"/>
                </a:solidFill>
                <a:highlight>
                  <a:srgbClr val="FFFFFF"/>
                </a:highlight>
                <a:latin typeface="Roboto"/>
                <a:ea typeface="Roboto"/>
                <a:cs typeface="Roboto"/>
                <a:sym typeface="Roboto"/>
              </a:rPr>
              <a:t>s=&lt;p1, p2, …,pn&gt;</a:t>
            </a:r>
            <a:endParaRPr>
              <a:solidFill>
                <a:srgbClr val="2D3748"/>
              </a:solidFill>
              <a:highlight>
                <a:srgbClr val="FFFFFF"/>
              </a:highlight>
              <a:latin typeface="Roboto"/>
              <a:ea typeface="Roboto"/>
              <a:cs typeface="Roboto"/>
              <a:sym typeface="Roboto"/>
            </a:endParaRPr>
          </a:p>
          <a:p>
            <a:pPr marL="0" lvl="0" indent="0" algn="l" rtl="0">
              <a:spcBef>
                <a:spcPts val="0"/>
              </a:spcBef>
              <a:spcAft>
                <a:spcPts val="0"/>
              </a:spcAft>
              <a:buNone/>
            </a:pPr>
            <a:r>
              <a:rPr lang="en-GB">
                <a:solidFill>
                  <a:srgbClr val="2D3748"/>
                </a:solidFill>
                <a:highlight>
                  <a:srgbClr val="FFFFFF"/>
                </a:highlight>
                <a:latin typeface="Roboto"/>
                <a:ea typeface="Roboto"/>
                <a:cs typeface="Roboto"/>
                <a:sym typeface="Roboto"/>
              </a:rPr>
              <a:t>is combined with the one for the target node - </a:t>
            </a:r>
            <a:endParaRPr>
              <a:solidFill>
                <a:srgbClr val="2D3748"/>
              </a:solidFill>
              <a:highlight>
                <a:srgbClr val="FFFFFF"/>
              </a:highlight>
              <a:latin typeface="Roboto"/>
              <a:ea typeface="Roboto"/>
              <a:cs typeface="Roboto"/>
              <a:sym typeface="Roboto"/>
            </a:endParaRPr>
          </a:p>
          <a:p>
            <a:pPr marL="0" lvl="0" indent="0" algn="l" rtl="0">
              <a:spcBef>
                <a:spcPts val="0"/>
              </a:spcBef>
              <a:spcAft>
                <a:spcPts val="0"/>
              </a:spcAft>
              <a:buNone/>
            </a:pPr>
            <a:r>
              <a:rPr lang="en-GB">
                <a:solidFill>
                  <a:srgbClr val="2D3748"/>
                </a:solidFill>
                <a:highlight>
                  <a:srgbClr val="FFFFFF"/>
                </a:highlight>
                <a:latin typeface="Roboto"/>
                <a:ea typeface="Roboto"/>
                <a:cs typeface="Roboto"/>
                <a:sym typeface="Roboto"/>
              </a:rPr>
              <a:t>t=&lt;p1’, p2’, …,pm’&gt;</a:t>
            </a:r>
            <a:endParaRPr>
              <a:solidFill>
                <a:srgbClr val="2D3748"/>
              </a:solidFill>
              <a:highlight>
                <a:srgbClr val="FFFFFF"/>
              </a:highlight>
              <a:latin typeface="Roboto"/>
              <a:ea typeface="Roboto"/>
              <a:cs typeface="Roboto"/>
              <a:sym typeface="Roboto"/>
            </a:endParaRPr>
          </a:p>
          <a:p>
            <a:pPr marL="0" lvl="0" indent="0" algn="l" rtl="0">
              <a:spcBef>
                <a:spcPts val="0"/>
              </a:spcBef>
              <a:spcAft>
                <a:spcPts val="0"/>
              </a:spcAft>
              <a:buNone/>
            </a:pPr>
            <a:r>
              <a:rPr lang="en-GB">
                <a:solidFill>
                  <a:srgbClr val="2D3748"/>
                </a:solidFill>
                <a:highlight>
                  <a:srgbClr val="FFFFFF"/>
                </a:highlight>
                <a:latin typeface="Roboto"/>
                <a:ea typeface="Roboto"/>
                <a:cs typeface="Roboto"/>
                <a:sym typeface="Roboto"/>
              </a:rPr>
              <a:t>into a single feature vector </a:t>
            </a:r>
            <a:r>
              <a:rPr lang="en-GB" i="1">
                <a:solidFill>
                  <a:srgbClr val="2D3748"/>
                </a:solidFill>
                <a:highlight>
                  <a:srgbClr val="FFFFFF"/>
                </a:highlight>
                <a:latin typeface="Roboto"/>
                <a:ea typeface="Roboto"/>
                <a:cs typeface="Roboto"/>
                <a:sym typeface="Roboto"/>
              </a:rPr>
              <a:t>f</a:t>
            </a:r>
            <a:endParaRPr>
              <a:solidFill>
                <a:srgbClr val="2D3748"/>
              </a:solidFill>
              <a:highlight>
                <a:srgbClr val="FFFFFF"/>
              </a:highlight>
              <a:latin typeface="Roboto"/>
              <a:ea typeface="Roboto"/>
              <a:cs typeface="Roboto"/>
              <a:sym typeface="Roboto"/>
            </a:endParaRPr>
          </a:p>
          <a:p>
            <a:pPr marL="0" lvl="0" indent="0" algn="l" rtl="0">
              <a:spcBef>
                <a:spcPts val="0"/>
              </a:spcBef>
              <a:spcAft>
                <a:spcPts val="0"/>
              </a:spcAft>
              <a:buNone/>
            </a:pPr>
            <a:endParaRPr>
              <a:solidFill>
                <a:srgbClr val="2D3748"/>
              </a:solidFill>
              <a:highlight>
                <a:srgbClr val="FFFFFF"/>
              </a:highlight>
              <a:latin typeface="Roboto"/>
              <a:ea typeface="Roboto"/>
              <a:cs typeface="Roboto"/>
              <a:sym typeface="Roboto"/>
            </a:endParaRPr>
          </a:p>
          <a:p>
            <a:pPr marL="0" lvl="0" indent="0" algn="l" rtl="0">
              <a:spcBef>
                <a:spcPts val="0"/>
              </a:spcBef>
              <a:spcAft>
                <a:spcPts val="0"/>
              </a:spcAft>
              <a:buNone/>
            </a:pPr>
            <a:endParaRPr>
              <a:solidFill>
                <a:srgbClr val="2D3748"/>
              </a:solidFill>
              <a:highlight>
                <a:srgbClr val="FFFFFF"/>
              </a:highlight>
              <a:latin typeface="Roboto"/>
              <a:ea typeface="Roboto"/>
              <a:cs typeface="Roboto"/>
              <a:sym typeface="Roboto"/>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89"/>
                                        </p:tgtEl>
                                        <p:attrNameLst>
                                          <p:attrName>style.visibility</p:attrName>
                                        </p:attrNameLst>
                                      </p:cBhvr>
                                      <p:to>
                                        <p:strVal val="visible"/>
                                      </p:to>
                                    </p:set>
                                    <p:anim calcmode="lin" valueType="num">
                                      <p:cBhvr additive="base">
                                        <p:cTn id="7" dur="1000"/>
                                        <p:tgtEl>
                                          <p:spTgt spid="108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106"/>
          <p:cNvSpPr txBox="1">
            <a:spLocks noGrp="1"/>
          </p:cNvSpPr>
          <p:nvPr>
            <p:ph type="title"/>
          </p:nvPr>
        </p:nvSpPr>
        <p:spPr>
          <a:xfrm>
            <a:off x="628650" y="13261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Supported Features for learning</a:t>
            </a:r>
            <a:endParaRPr/>
          </a:p>
        </p:txBody>
      </p:sp>
      <p:pic>
        <p:nvPicPr>
          <p:cNvPr id="1096" name="Google Shape;1096;p106"/>
          <p:cNvPicPr preferRelativeResize="0"/>
          <p:nvPr/>
        </p:nvPicPr>
        <p:blipFill rotWithShape="1">
          <a:blip r:embed="rId3">
            <a:alphaModFix/>
          </a:blip>
          <a:srcRect r="32948"/>
          <a:stretch/>
        </p:blipFill>
        <p:spPr>
          <a:xfrm>
            <a:off x="867750" y="1227675"/>
            <a:ext cx="7408498" cy="327665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07"/>
          <p:cNvSpPr txBox="1">
            <a:spLocks noGrp="1"/>
          </p:cNvSpPr>
          <p:nvPr>
            <p:ph type="title"/>
          </p:nvPr>
        </p:nvSpPr>
        <p:spPr>
          <a:xfrm>
            <a:off x="1658850" y="4149300"/>
            <a:ext cx="58263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sz="2000" i="1">
                <a:latin typeface="Maven Pro Medium"/>
                <a:ea typeface="Maven Pro Medium"/>
                <a:cs typeface="Maven Pro Medium"/>
                <a:sym typeface="Maven Pro Medium"/>
              </a:rPr>
              <a:t>What are the possible items that a particular customer is likely to buy in near future?</a:t>
            </a:r>
            <a:endParaRPr sz="2000" i="1">
              <a:latin typeface="Maven Pro Medium"/>
              <a:ea typeface="Maven Pro Medium"/>
              <a:cs typeface="Maven Pro Medium"/>
              <a:sym typeface="Maven Pro Medium"/>
            </a:endParaRPr>
          </a:p>
        </p:txBody>
      </p:sp>
      <p:pic>
        <p:nvPicPr>
          <p:cNvPr id="1102" name="Google Shape;1102;p107"/>
          <p:cNvPicPr preferRelativeResize="0"/>
          <p:nvPr/>
        </p:nvPicPr>
        <p:blipFill rotWithShape="1">
          <a:blip r:embed="rId3">
            <a:alphaModFix/>
          </a:blip>
          <a:srcRect l="2685" t="5006"/>
          <a:stretch/>
        </p:blipFill>
        <p:spPr>
          <a:xfrm>
            <a:off x="732675" y="0"/>
            <a:ext cx="7861298" cy="43078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9"/>
          <p:cNvSpPr txBox="1">
            <a:spLocks noGrp="1"/>
          </p:cNvSpPr>
          <p:nvPr>
            <p:ph type="title"/>
          </p:nvPr>
        </p:nvSpPr>
        <p:spPr>
          <a:xfrm>
            <a:off x="1268475" y="14015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Business Intelligence Today</a:t>
            </a:r>
            <a:endParaRPr/>
          </a:p>
        </p:txBody>
      </p:sp>
      <p:pic>
        <p:nvPicPr>
          <p:cNvPr id="378" name="Google Shape;378;p29"/>
          <p:cNvPicPr preferRelativeResize="0"/>
          <p:nvPr/>
        </p:nvPicPr>
        <p:blipFill>
          <a:blip r:embed="rId3">
            <a:alphaModFix/>
          </a:blip>
          <a:stretch>
            <a:fillRect/>
          </a:stretch>
        </p:blipFill>
        <p:spPr>
          <a:xfrm>
            <a:off x="352525" y="1280050"/>
            <a:ext cx="2790100" cy="1923425"/>
          </a:xfrm>
          <a:prstGeom prst="rect">
            <a:avLst/>
          </a:prstGeom>
          <a:noFill/>
          <a:ln>
            <a:noFill/>
          </a:ln>
        </p:spPr>
      </p:pic>
      <p:pic>
        <p:nvPicPr>
          <p:cNvPr id="379" name="Google Shape;379;p29"/>
          <p:cNvPicPr preferRelativeResize="0"/>
          <p:nvPr/>
        </p:nvPicPr>
        <p:blipFill>
          <a:blip r:embed="rId4">
            <a:alphaModFix/>
          </a:blip>
          <a:stretch>
            <a:fillRect/>
          </a:stretch>
        </p:blipFill>
        <p:spPr>
          <a:xfrm>
            <a:off x="5555227" y="1150900"/>
            <a:ext cx="3483448" cy="2181724"/>
          </a:xfrm>
          <a:prstGeom prst="rect">
            <a:avLst/>
          </a:prstGeom>
          <a:noFill/>
          <a:ln>
            <a:noFill/>
          </a:ln>
        </p:spPr>
      </p:pic>
      <p:sp>
        <p:nvSpPr>
          <p:cNvPr id="380" name="Google Shape;380;p29"/>
          <p:cNvSpPr/>
          <p:nvPr/>
        </p:nvSpPr>
        <p:spPr>
          <a:xfrm>
            <a:off x="3353850" y="1870963"/>
            <a:ext cx="2436300" cy="74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i="1"/>
              <a:t>Beyond Dashboards</a:t>
            </a:r>
            <a:endParaRPr b="1" i="1"/>
          </a:p>
        </p:txBody>
      </p:sp>
      <p:sp>
        <p:nvSpPr>
          <p:cNvPr id="381" name="Google Shape;381;p29"/>
          <p:cNvSpPr txBox="1"/>
          <p:nvPr/>
        </p:nvSpPr>
        <p:spPr>
          <a:xfrm>
            <a:off x="4154825" y="3344100"/>
            <a:ext cx="4825800" cy="1693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Nunito"/>
                <a:ea typeface="Nunito"/>
                <a:cs typeface="Nunito"/>
                <a:sym typeface="Nunito"/>
              </a:rPr>
              <a:t>Why was sales not as predicted in a particular region?</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GB">
                <a:latin typeface="Nunito"/>
                <a:ea typeface="Nunito"/>
                <a:cs typeface="Nunito"/>
                <a:sym typeface="Nunito"/>
              </a:rPr>
              <a:t>Did other companies report similar figures?</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GB">
                <a:latin typeface="Nunito"/>
                <a:ea typeface="Nunito"/>
                <a:cs typeface="Nunito"/>
                <a:sym typeface="Nunito"/>
              </a:rPr>
              <a:t>How is that region different from others?</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GB">
                <a:latin typeface="Nunito"/>
                <a:ea typeface="Nunito"/>
                <a:cs typeface="Nunito"/>
                <a:sym typeface="Nunito"/>
              </a:rPr>
              <a:t>What could be done to improve figures there?</a:t>
            </a:r>
            <a:endParaRPr>
              <a:latin typeface="Nunito"/>
              <a:ea typeface="Nunito"/>
              <a:cs typeface="Nunito"/>
              <a:sym typeface="Nuni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108"/>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Natural Language Question Answering over Knowledge Graphs</a:t>
            </a:r>
            <a:endParaRPr/>
          </a:p>
        </p:txBody>
      </p:sp>
      <p:sp>
        <p:nvSpPr>
          <p:cNvPr id="1108" name="Google Shape;1108;p108"/>
          <p:cNvSpPr txBox="1">
            <a:spLocks noGrp="1"/>
          </p:cNvSpPr>
          <p:nvPr>
            <p:ph type="body" idx="1"/>
          </p:nvPr>
        </p:nvSpPr>
        <p:spPr>
          <a:xfrm>
            <a:off x="793425" y="1451625"/>
            <a:ext cx="71868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GB"/>
              <a:t>Knowledge - Graph Question Answering - KGQA</a:t>
            </a:r>
            <a:endParaRPr/>
          </a:p>
          <a:p>
            <a:pPr marL="0" lvl="0" indent="0" algn="l" rtl="0">
              <a:spcBef>
                <a:spcPts val="800"/>
              </a:spcBef>
              <a:spcAft>
                <a:spcPts val="0"/>
              </a:spcAft>
              <a:buNone/>
            </a:pPr>
            <a:endParaRPr/>
          </a:p>
          <a:p>
            <a:pPr marL="0" lvl="0" indent="0" algn="l" rtl="0">
              <a:spcBef>
                <a:spcPts val="800"/>
              </a:spcBef>
              <a:spcAft>
                <a:spcPts val="0"/>
              </a:spcAft>
              <a:buNone/>
            </a:pPr>
            <a:r>
              <a:rPr lang="en-GB"/>
              <a:t>Business Analysts cannot be expected to write CYPHER or SPARQL queries for every input they need</a:t>
            </a:r>
            <a:endParaRPr/>
          </a:p>
          <a:p>
            <a:pPr marL="0" lvl="0" indent="0" algn="l" rtl="0">
              <a:spcBef>
                <a:spcPts val="800"/>
              </a:spcBef>
              <a:spcAft>
                <a:spcPts val="0"/>
              </a:spcAft>
              <a:buNone/>
            </a:pPr>
            <a:endParaRPr/>
          </a:p>
          <a:p>
            <a:pPr marL="0" lvl="0" indent="0" algn="l" rtl="0">
              <a:spcBef>
                <a:spcPts val="800"/>
              </a:spcBef>
              <a:spcAft>
                <a:spcPts val="0"/>
              </a:spcAft>
              <a:buNone/>
            </a:pPr>
            <a:r>
              <a:rPr lang="en-GB"/>
              <a:t>Knowledge graphs store properties of nodes and their relations  → can the semantics be exploited for Question Answering?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09"/>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History </a:t>
            </a:r>
            <a:endParaRPr/>
          </a:p>
        </p:txBody>
      </p:sp>
      <p:sp>
        <p:nvSpPr>
          <p:cNvPr id="1114" name="Google Shape;1114;p109"/>
          <p:cNvSpPr txBox="1">
            <a:spLocks noGrp="1"/>
          </p:cNvSpPr>
          <p:nvPr>
            <p:ph type="body" idx="1"/>
          </p:nvPr>
        </p:nvSpPr>
        <p:spPr>
          <a:xfrm>
            <a:off x="628650" y="1118150"/>
            <a:ext cx="7886700" cy="35145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en-GB"/>
              <a:t>Natural Language Question Answering from Databases</a:t>
            </a:r>
            <a:endParaRPr/>
          </a:p>
          <a:p>
            <a:pPr marL="457200" lvl="0" indent="-317500" algn="l" rtl="0">
              <a:spcBef>
                <a:spcPts val="800"/>
              </a:spcBef>
              <a:spcAft>
                <a:spcPts val="0"/>
              </a:spcAft>
              <a:buSzPts val="1400"/>
              <a:buChar char="•"/>
            </a:pPr>
            <a:r>
              <a:rPr lang="en-GB"/>
              <a:t>From NLQ to SQl or Sparql </a:t>
            </a:r>
            <a:endParaRPr/>
          </a:p>
          <a:p>
            <a:pPr marL="0" lvl="0" indent="0" algn="l" rtl="0">
              <a:spcBef>
                <a:spcPts val="800"/>
              </a:spcBef>
              <a:spcAft>
                <a:spcPts val="0"/>
              </a:spcAft>
              <a:buNone/>
            </a:pPr>
            <a:r>
              <a:rPr lang="en-GB"/>
              <a:t>Question Answering from Web Documents</a:t>
            </a:r>
            <a:endParaRPr/>
          </a:p>
          <a:p>
            <a:pPr marL="0" lvl="0" indent="0" algn="l" rtl="0">
              <a:spcBef>
                <a:spcPts val="800"/>
              </a:spcBef>
              <a:spcAft>
                <a:spcPts val="0"/>
              </a:spcAft>
              <a:buNone/>
            </a:pPr>
            <a:r>
              <a:rPr lang="en-GB"/>
              <a:t>	</a:t>
            </a:r>
            <a:endParaRPr/>
          </a:p>
          <a:p>
            <a:pPr marL="0" lvl="0" indent="0" algn="l" rtl="0">
              <a:spcBef>
                <a:spcPts val="800"/>
              </a:spcBef>
              <a:spcAft>
                <a:spcPts val="0"/>
              </a:spcAft>
              <a:buNone/>
            </a:pPr>
            <a:r>
              <a:rPr lang="en-GB"/>
              <a:t>Open Domain Question Answering</a:t>
            </a:r>
            <a:endParaRPr/>
          </a:p>
          <a:p>
            <a:pPr marL="914400" lvl="0" indent="-317500" algn="l" rtl="0">
              <a:lnSpc>
                <a:spcPct val="107916"/>
              </a:lnSpc>
              <a:spcBef>
                <a:spcPts val="1200"/>
              </a:spcBef>
              <a:spcAft>
                <a:spcPts val="0"/>
              </a:spcAft>
              <a:buSzPts val="1400"/>
              <a:buChar char="•"/>
            </a:pPr>
            <a:r>
              <a:rPr lang="en-GB" sz="1600">
                <a:solidFill>
                  <a:srgbClr val="2F5496"/>
                </a:solidFill>
                <a:latin typeface="Helvetica Neue"/>
                <a:ea typeface="Helvetica Neue"/>
                <a:cs typeface="Helvetica Neue"/>
                <a:sym typeface="Helvetica Neue"/>
              </a:rPr>
              <a:t>Natural Language Query Answering using Knowledge Graphs</a:t>
            </a:r>
            <a:endParaRPr sz="1600">
              <a:solidFill>
                <a:srgbClr val="2F5496"/>
              </a:solidFill>
              <a:latin typeface="Helvetica Neue"/>
              <a:ea typeface="Helvetica Neue"/>
              <a:cs typeface="Helvetica Neue"/>
              <a:sym typeface="Helvetica Neue"/>
            </a:endParaRPr>
          </a:p>
          <a:p>
            <a:pPr marL="914400" lvl="0" indent="-330200" algn="l" rtl="0">
              <a:lnSpc>
                <a:spcPct val="107916"/>
              </a:lnSpc>
              <a:spcBef>
                <a:spcPts val="1200"/>
              </a:spcBef>
              <a:spcAft>
                <a:spcPts val="0"/>
              </a:spcAft>
              <a:buClr>
                <a:srgbClr val="2F5496"/>
              </a:buClr>
              <a:buSzPts val="1600"/>
              <a:buFont typeface="Helvetica Neue"/>
              <a:buChar char="•"/>
            </a:pPr>
            <a:r>
              <a:rPr lang="en-GB" sz="1600">
                <a:solidFill>
                  <a:srgbClr val="2F5496"/>
                </a:solidFill>
                <a:latin typeface="Helvetica Neue"/>
                <a:ea typeface="Helvetica Neue"/>
                <a:cs typeface="Helvetica Neue"/>
                <a:sym typeface="Helvetica Neue"/>
              </a:rPr>
              <a:t>Knowledge Graphs contain consolidated knowledge stored as atomic facts, extracted from different sources, such as free text, tables in webpages or collaborative input </a:t>
            </a:r>
            <a:endParaRPr sz="1600">
              <a:solidFill>
                <a:srgbClr val="2F5496"/>
              </a:solidFill>
              <a:latin typeface="Helvetica Neue"/>
              <a:ea typeface="Helvetica Neue"/>
              <a:cs typeface="Helvetica Neue"/>
              <a:sym typeface="Helvetica Neue"/>
            </a:endParaRPr>
          </a:p>
          <a:p>
            <a:pPr marL="914400" lvl="0" indent="-330200" algn="l" rtl="0">
              <a:lnSpc>
                <a:spcPct val="107916"/>
              </a:lnSpc>
              <a:spcBef>
                <a:spcPts val="1200"/>
              </a:spcBef>
              <a:spcAft>
                <a:spcPts val="0"/>
              </a:spcAft>
              <a:buClr>
                <a:srgbClr val="2F5496"/>
              </a:buClr>
              <a:buSzPts val="1600"/>
              <a:buFont typeface="Helvetica Neue"/>
              <a:buChar char="•"/>
            </a:pPr>
            <a:r>
              <a:rPr lang="en-GB" sz="1600">
                <a:solidFill>
                  <a:srgbClr val="2F5496"/>
                </a:solidFill>
                <a:latin typeface="Helvetica Neue"/>
                <a:ea typeface="Helvetica Neue"/>
                <a:cs typeface="Helvetica Neue"/>
                <a:sym typeface="Helvetica Neue"/>
              </a:rPr>
              <a:t>Machine Learning </a:t>
            </a:r>
            <a:endParaRPr sz="1600">
              <a:solidFill>
                <a:srgbClr val="2F5496"/>
              </a:solidFill>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10"/>
          <p:cNvSpPr txBox="1">
            <a:spLocks noGrp="1"/>
          </p:cNvSpPr>
          <p:nvPr>
            <p:ph type="title"/>
          </p:nvPr>
        </p:nvSpPr>
        <p:spPr>
          <a:xfrm>
            <a:off x="510950" y="-6"/>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The High-level Idea</a:t>
            </a:r>
            <a:endParaRPr/>
          </a:p>
        </p:txBody>
      </p:sp>
      <p:sp>
        <p:nvSpPr>
          <p:cNvPr id="1120" name="Google Shape;1120;p110"/>
          <p:cNvSpPr txBox="1">
            <a:spLocks noGrp="1"/>
          </p:cNvSpPr>
          <p:nvPr>
            <p:ph type="body" idx="1"/>
          </p:nvPr>
        </p:nvSpPr>
        <p:spPr>
          <a:xfrm>
            <a:off x="510950" y="1165200"/>
            <a:ext cx="7886700" cy="2436300"/>
          </a:xfrm>
          <a:prstGeom prst="rect">
            <a:avLst/>
          </a:prstGeom>
          <a:ln w="9525" cap="flat" cmpd="sng">
            <a:solidFill>
              <a:srgbClr val="C00000"/>
            </a:solidFill>
            <a:prstDash val="solid"/>
            <a:round/>
            <a:headEnd type="none" w="sm" len="sm"/>
            <a:tailEnd type="none" w="sm" len="sm"/>
          </a:ln>
        </p:spPr>
        <p:txBody>
          <a:bodyPr spcFirstLastPara="1" wrap="square" lIns="68575" tIns="34275" rIns="68575" bIns="34275" anchor="t" anchorCtr="0">
            <a:normAutofit/>
          </a:bodyPr>
          <a:lstStyle/>
          <a:p>
            <a:pPr marL="0" lvl="0" indent="0" algn="l" rtl="0">
              <a:spcBef>
                <a:spcPts val="800"/>
              </a:spcBef>
              <a:spcAft>
                <a:spcPts val="0"/>
              </a:spcAft>
              <a:buNone/>
            </a:pPr>
            <a:r>
              <a:rPr lang="en-GB"/>
              <a:t>Existing approaches</a:t>
            </a:r>
            <a:endParaRPr/>
          </a:p>
          <a:p>
            <a:pPr marL="457200" lvl="0" indent="-342900" algn="l" rtl="0">
              <a:lnSpc>
                <a:spcPct val="115000"/>
              </a:lnSpc>
              <a:spcBef>
                <a:spcPts val="800"/>
              </a:spcBef>
              <a:spcAft>
                <a:spcPts val="0"/>
              </a:spcAft>
              <a:buSzPts val="1800"/>
              <a:buChar char="-"/>
            </a:pPr>
            <a:r>
              <a:rPr lang="en-GB" sz="1800"/>
              <a:t>Transform the question to a structured KB query </a:t>
            </a:r>
            <a:endParaRPr sz="1800"/>
          </a:p>
          <a:p>
            <a:pPr marL="457200" lvl="0" indent="-342900" algn="l" rtl="0">
              <a:lnSpc>
                <a:spcPct val="115000"/>
              </a:lnSpc>
              <a:spcBef>
                <a:spcPts val="0"/>
              </a:spcBef>
              <a:spcAft>
                <a:spcPts val="0"/>
              </a:spcAft>
              <a:buSzPts val="1800"/>
              <a:buChar char="-"/>
            </a:pPr>
            <a:r>
              <a:rPr lang="en-GB" sz="1800"/>
              <a:t>Learn embeddings of questions and facts from Knowledge Graph in low dimensional vector space and retrieve the answer by computing similarities in this embedding space</a:t>
            </a:r>
            <a:endParaRPr sz="1800"/>
          </a:p>
          <a:p>
            <a:pPr marL="457200" lvl="0" indent="-342900" algn="l" rtl="0">
              <a:lnSpc>
                <a:spcPct val="115000"/>
              </a:lnSpc>
              <a:spcBef>
                <a:spcPts val="0"/>
              </a:spcBef>
              <a:spcAft>
                <a:spcPts val="0"/>
              </a:spcAft>
              <a:buSzPts val="1800"/>
              <a:buChar char="-"/>
            </a:pPr>
            <a:r>
              <a:rPr lang="en-GB" sz="1800"/>
              <a:t>Designing systems with higher reasoning capabilities, that could jointly retrieve and use multiple facts to answer</a:t>
            </a:r>
            <a:endParaRPr sz="1800"/>
          </a:p>
        </p:txBody>
      </p:sp>
      <p:sp>
        <p:nvSpPr>
          <p:cNvPr id="1121" name="Google Shape;1121;p110"/>
          <p:cNvSpPr txBox="1"/>
          <p:nvPr/>
        </p:nvSpPr>
        <p:spPr>
          <a:xfrm>
            <a:off x="812125" y="3472150"/>
            <a:ext cx="705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22" name="Google Shape;1122;p110"/>
          <p:cNvSpPr txBox="1"/>
          <p:nvPr/>
        </p:nvSpPr>
        <p:spPr>
          <a:xfrm>
            <a:off x="540800" y="3772500"/>
            <a:ext cx="7827000" cy="1293000"/>
          </a:xfrm>
          <a:prstGeom prst="rect">
            <a:avLst/>
          </a:prstGeom>
          <a:noFill/>
          <a:ln w="9525" cap="flat" cmpd="sng">
            <a:solidFill>
              <a:srgbClr val="761E86"/>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rgbClr val="7030A0"/>
                </a:solidFill>
                <a:latin typeface="Caveat"/>
                <a:ea typeface="Caveat"/>
                <a:cs typeface="Caveat"/>
                <a:sym typeface="Caveat"/>
              </a:rPr>
              <a:t>Most of the research is done for Freebase and Dbpedia data </a:t>
            </a:r>
            <a:endParaRPr sz="1800" b="1">
              <a:solidFill>
                <a:srgbClr val="7030A0"/>
              </a:solidFill>
              <a:latin typeface="Caveat"/>
              <a:ea typeface="Caveat"/>
              <a:cs typeface="Caveat"/>
              <a:sym typeface="Caveat"/>
            </a:endParaRPr>
          </a:p>
          <a:p>
            <a:pPr marL="0" lvl="0" indent="0" algn="l" rtl="0">
              <a:spcBef>
                <a:spcPts val="0"/>
              </a:spcBef>
              <a:spcAft>
                <a:spcPts val="0"/>
              </a:spcAft>
              <a:buNone/>
            </a:pPr>
            <a:r>
              <a:rPr lang="en-GB" sz="1800" b="1">
                <a:solidFill>
                  <a:srgbClr val="7030A0"/>
                </a:solidFill>
                <a:latin typeface="Caveat"/>
                <a:ea typeface="Caveat"/>
                <a:cs typeface="Caveat"/>
                <a:sym typeface="Caveat"/>
              </a:rPr>
              <a:t>Entities and relations are typed - and the lexicon for types and relationships is closed</a:t>
            </a:r>
            <a:endParaRPr sz="1800" b="1">
              <a:solidFill>
                <a:srgbClr val="7030A0"/>
              </a:solidFill>
              <a:latin typeface="Caveat"/>
              <a:ea typeface="Caveat"/>
              <a:cs typeface="Caveat"/>
              <a:sym typeface="Caveat"/>
            </a:endParaRPr>
          </a:p>
          <a:p>
            <a:pPr marL="0" lvl="0" indent="0" algn="l" rtl="0">
              <a:spcBef>
                <a:spcPts val="0"/>
              </a:spcBef>
              <a:spcAft>
                <a:spcPts val="0"/>
              </a:spcAft>
              <a:buNone/>
            </a:pPr>
            <a:r>
              <a:rPr lang="en-GB" sz="1800" b="1">
                <a:solidFill>
                  <a:srgbClr val="7030A0"/>
                </a:solidFill>
                <a:latin typeface="Caveat"/>
                <a:ea typeface="Caveat"/>
                <a:cs typeface="Caveat"/>
                <a:sym typeface="Caveat"/>
              </a:rPr>
              <a:t>Freebase data is collaboratively collected and curated, to ensure a high reliability of the facts</a:t>
            </a:r>
            <a:endParaRPr sz="1800" b="1">
              <a:solidFill>
                <a:srgbClr val="7030A0"/>
              </a:solidFill>
              <a:latin typeface="Caveat"/>
              <a:ea typeface="Caveat"/>
              <a:cs typeface="Caveat"/>
              <a:sym typeface="Caveat"/>
            </a:endParaRPr>
          </a:p>
          <a:p>
            <a:pPr marL="0" lvl="0" indent="0" algn="l" rtl="0">
              <a:spcBef>
                <a:spcPts val="0"/>
              </a:spcBef>
              <a:spcAft>
                <a:spcPts val="0"/>
              </a:spcAft>
              <a:buNone/>
            </a:pPr>
            <a:r>
              <a:rPr lang="en-GB" sz="1800" b="1">
                <a:solidFill>
                  <a:srgbClr val="7030A0"/>
                </a:solidFill>
                <a:latin typeface="Caveat"/>
                <a:ea typeface="Caveat"/>
                <a:cs typeface="Caveat"/>
                <a:sym typeface="Caveat"/>
              </a:rPr>
              <a:t>FB2M and FB5M are available for research </a:t>
            </a:r>
            <a:endParaRPr sz="1800" b="1">
              <a:solidFill>
                <a:srgbClr val="7030A0"/>
              </a:solidFill>
              <a:latin typeface="Caveat"/>
              <a:ea typeface="Caveat"/>
              <a:cs typeface="Caveat"/>
              <a:sym typeface="Cave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11"/>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KGQA - a simple approach </a:t>
            </a:r>
            <a:endParaRPr/>
          </a:p>
        </p:txBody>
      </p:sp>
      <p:sp>
        <p:nvSpPr>
          <p:cNvPr id="1128" name="Google Shape;1128;p111"/>
          <p:cNvSpPr txBox="1">
            <a:spLocks noGrp="1"/>
          </p:cNvSpPr>
          <p:nvPr>
            <p:ph type="body" idx="1"/>
          </p:nvPr>
        </p:nvSpPr>
        <p:spPr>
          <a:xfrm>
            <a:off x="628650" y="1268044"/>
            <a:ext cx="78867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GB"/>
              <a:t>Can the question be transformed to a structured query </a:t>
            </a:r>
            <a:endParaRPr/>
          </a:p>
          <a:p>
            <a:pPr marL="457200" lvl="0" indent="-317500" algn="l" rtl="0">
              <a:spcBef>
                <a:spcPts val="800"/>
              </a:spcBef>
              <a:spcAft>
                <a:spcPts val="0"/>
              </a:spcAft>
              <a:buSzPts val="1400"/>
              <a:buChar char="-"/>
            </a:pPr>
            <a:r>
              <a:rPr lang="en-GB"/>
              <a:t>(subject, relationship, ?)</a:t>
            </a:r>
            <a:endParaRPr/>
          </a:p>
          <a:p>
            <a:pPr marL="457200" lvl="0" indent="-317500" algn="l" rtl="0">
              <a:spcBef>
                <a:spcPts val="0"/>
              </a:spcBef>
              <a:spcAft>
                <a:spcPts val="0"/>
              </a:spcAft>
              <a:buSzPts val="1400"/>
              <a:buChar char="-"/>
            </a:pPr>
            <a:r>
              <a:rPr lang="en-GB"/>
              <a:t>What do Jamaican people speak? → (jamaica, language spoken, ?) for Freebase</a:t>
            </a:r>
            <a:endParaRPr/>
          </a:p>
        </p:txBody>
      </p:sp>
      <p:pic>
        <p:nvPicPr>
          <p:cNvPr id="1129" name="Google Shape;1129;p111"/>
          <p:cNvPicPr preferRelativeResize="0"/>
          <p:nvPr/>
        </p:nvPicPr>
        <p:blipFill>
          <a:blip r:embed="rId3">
            <a:alphaModFix/>
          </a:blip>
          <a:stretch>
            <a:fillRect/>
          </a:stretch>
        </p:blipFill>
        <p:spPr>
          <a:xfrm>
            <a:off x="240425" y="3141725"/>
            <a:ext cx="8713401" cy="12616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12"/>
          <p:cNvSpPr txBox="1">
            <a:spLocks noGrp="1"/>
          </p:cNvSpPr>
          <p:nvPr>
            <p:ph type="title"/>
          </p:nvPr>
        </p:nvSpPr>
        <p:spPr>
          <a:xfrm>
            <a:off x="628650" y="-6"/>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KGQA - Bordes et al. 2015</a:t>
            </a:r>
            <a:endParaRPr/>
          </a:p>
        </p:txBody>
      </p:sp>
      <p:sp>
        <p:nvSpPr>
          <p:cNvPr id="1135" name="Google Shape;1135;p112"/>
          <p:cNvSpPr txBox="1">
            <a:spLocks noGrp="1"/>
          </p:cNvSpPr>
          <p:nvPr>
            <p:ph type="body" idx="1"/>
          </p:nvPr>
        </p:nvSpPr>
        <p:spPr>
          <a:xfrm>
            <a:off x="628650" y="994200"/>
            <a:ext cx="7886700" cy="3908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GB"/>
              <a:t>Step 1 - for each subject s - for each relation r - merge all objects into a list</a:t>
            </a:r>
            <a:endParaRPr/>
          </a:p>
          <a:p>
            <a:pPr marL="0" lvl="0" indent="0" algn="l" rtl="0">
              <a:spcBef>
                <a:spcPts val="800"/>
              </a:spcBef>
              <a:spcAft>
                <a:spcPts val="0"/>
              </a:spcAft>
              <a:buNone/>
            </a:pPr>
            <a:r>
              <a:rPr lang="en-GB"/>
              <a:t>&lt;s, r, o={o1, o2, …, on}&gt;</a:t>
            </a:r>
            <a:endParaRPr/>
          </a:p>
          <a:p>
            <a:pPr marL="0" lvl="0" indent="0" algn="l" rtl="0">
              <a:spcBef>
                <a:spcPts val="800"/>
              </a:spcBef>
              <a:spcAft>
                <a:spcPts val="0"/>
              </a:spcAft>
              <a:buNone/>
            </a:pPr>
            <a:r>
              <a:rPr lang="en-GB"/>
              <a:t>Step 2: Additional relations are used from REVERB - to fine-tune the system</a:t>
            </a:r>
            <a:endParaRPr/>
          </a:p>
          <a:p>
            <a:pPr marL="0" lvl="0" indent="0" algn="l" rtl="0">
              <a:spcBef>
                <a:spcPts val="800"/>
              </a:spcBef>
              <a:spcAft>
                <a:spcPts val="0"/>
              </a:spcAft>
              <a:buNone/>
            </a:pPr>
            <a:r>
              <a:rPr lang="en-GB"/>
              <a:t>&lt;s, r</a:t>
            </a:r>
            <a:r>
              <a:rPr lang="en-GB" sz="1200"/>
              <a:t>b, </a:t>
            </a:r>
            <a:r>
              <a:rPr lang="en-GB"/>
              <a:t>o&gt; - where r</a:t>
            </a:r>
            <a:r>
              <a:rPr lang="en-GB" sz="1200"/>
              <a:t>b</a:t>
            </a:r>
            <a:r>
              <a:rPr lang="en-GB"/>
              <a:t> represents the relation as a bag of words</a:t>
            </a:r>
            <a:endParaRPr/>
          </a:p>
          <a:p>
            <a:pPr marL="0" lvl="0" indent="0" algn="l" rtl="0">
              <a:spcBef>
                <a:spcPts val="800"/>
              </a:spcBef>
              <a:spcAft>
                <a:spcPts val="0"/>
              </a:spcAft>
              <a:buNone/>
            </a:pPr>
            <a:r>
              <a:rPr lang="en-GB"/>
              <a:t>Step 3: Create embeddings for questions and answer triplets</a:t>
            </a:r>
            <a:endParaRPr/>
          </a:p>
          <a:p>
            <a:pPr marL="0" lvl="0" indent="0" algn="l" rtl="0">
              <a:spcBef>
                <a:spcPts val="800"/>
              </a:spcBef>
              <a:spcAft>
                <a:spcPts val="0"/>
              </a:spcAft>
              <a:buNone/>
            </a:pPr>
            <a:r>
              <a:rPr lang="en-GB"/>
              <a:t>Step 4: Training</a:t>
            </a:r>
            <a:endParaRPr/>
          </a:p>
          <a:p>
            <a:pPr marL="0" lvl="0" indent="457200" algn="l" rtl="0">
              <a:spcBef>
                <a:spcPts val="800"/>
              </a:spcBef>
              <a:spcAft>
                <a:spcPts val="0"/>
              </a:spcAft>
              <a:buNone/>
            </a:pPr>
            <a:r>
              <a:rPr lang="en-GB"/>
              <a:t>Sim(Q,A) = argmax(Cosine similarity (Q, f’))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13"/>
          <p:cNvSpPr txBox="1">
            <a:spLocks noGrp="1"/>
          </p:cNvSpPr>
          <p:nvPr>
            <p:ph type="title"/>
          </p:nvPr>
        </p:nvSpPr>
        <p:spPr>
          <a:xfrm>
            <a:off x="392700" y="-6"/>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Multi-hop Question Answering</a:t>
            </a:r>
            <a:endParaRPr/>
          </a:p>
        </p:txBody>
      </p:sp>
      <p:pic>
        <p:nvPicPr>
          <p:cNvPr id="1141" name="Google Shape;1141;p113"/>
          <p:cNvPicPr preferRelativeResize="0"/>
          <p:nvPr/>
        </p:nvPicPr>
        <p:blipFill rotWithShape="1">
          <a:blip r:embed="rId3">
            <a:alphaModFix/>
          </a:blip>
          <a:srcRect l="5517" t="7028"/>
          <a:stretch/>
        </p:blipFill>
        <p:spPr>
          <a:xfrm>
            <a:off x="495750" y="994200"/>
            <a:ext cx="8189227" cy="40333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114"/>
          <p:cNvSpPr txBox="1">
            <a:spLocks noGrp="1"/>
          </p:cNvSpPr>
          <p:nvPr>
            <p:ph type="title"/>
          </p:nvPr>
        </p:nvSpPr>
        <p:spPr>
          <a:xfrm>
            <a:off x="591925" y="108574"/>
            <a:ext cx="7886700" cy="827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endParaRPr/>
          </a:p>
        </p:txBody>
      </p:sp>
      <p:pic>
        <p:nvPicPr>
          <p:cNvPr id="1147" name="Google Shape;1147;p114"/>
          <p:cNvPicPr preferRelativeResize="0"/>
          <p:nvPr/>
        </p:nvPicPr>
        <p:blipFill>
          <a:blip r:embed="rId3">
            <a:alphaModFix/>
          </a:blip>
          <a:stretch>
            <a:fillRect/>
          </a:stretch>
        </p:blipFill>
        <p:spPr>
          <a:xfrm>
            <a:off x="220325" y="1025475"/>
            <a:ext cx="8629898" cy="40418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15"/>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The Architecture</a:t>
            </a:r>
            <a:endParaRPr/>
          </a:p>
        </p:txBody>
      </p:sp>
      <p:sp>
        <p:nvSpPr>
          <p:cNvPr id="1153" name="Google Shape;1153;p115"/>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en-GB"/>
              <a:t> (1) Knowledge Graph (KG) Embedding Module learns embeddings for all entities in the input KG</a:t>
            </a:r>
            <a:endParaRPr/>
          </a:p>
          <a:p>
            <a:pPr marL="457200" lvl="0" indent="-317500" algn="l" rtl="0">
              <a:spcBef>
                <a:spcPts val="800"/>
              </a:spcBef>
              <a:spcAft>
                <a:spcPts val="0"/>
              </a:spcAft>
              <a:buSzPts val="1400"/>
              <a:buChar char="-"/>
            </a:pPr>
            <a:r>
              <a:rPr lang="en-GB"/>
              <a:t>Uses tensor factorization approach - ComplEx to learn KG embeddings for all triples</a:t>
            </a:r>
            <a:endParaRPr/>
          </a:p>
          <a:p>
            <a:pPr marL="0" lvl="0" indent="0" algn="l" rtl="0">
              <a:spcBef>
                <a:spcPts val="800"/>
              </a:spcBef>
              <a:spcAft>
                <a:spcPts val="0"/>
              </a:spcAft>
              <a:buNone/>
            </a:pPr>
            <a:r>
              <a:rPr lang="en-GB"/>
              <a:t> (2) Question Embedding Module learns an embedding for the question</a:t>
            </a:r>
            <a:endParaRPr/>
          </a:p>
          <a:p>
            <a:pPr marL="457200" lvl="0" indent="-317500" algn="l" rtl="0">
              <a:spcBef>
                <a:spcPts val="800"/>
              </a:spcBef>
              <a:spcAft>
                <a:spcPts val="0"/>
              </a:spcAft>
              <a:buSzPts val="1400"/>
              <a:buChar char="-"/>
            </a:pPr>
            <a:r>
              <a:rPr lang="en-GB"/>
              <a:t>Uses RoBERTa to learn the question in such a way such that its similarity to the ComplEx embeddings for the right entities is maximum  </a:t>
            </a:r>
            <a:endParaRPr/>
          </a:p>
          <a:p>
            <a:pPr marL="0" lvl="0" indent="0" algn="l" rtl="0">
              <a:spcBef>
                <a:spcPts val="800"/>
              </a:spcBef>
              <a:spcAft>
                <a:spcPts val="0"/>
              </a:spcAft>
              <a:buNone/>
            </a:pPr>
            <a:r>
              <a:rPr lang="en-GB"/>
              <a:t> (3) Answer Selection Module selects the final answer by incorporating the question and relation similarity scores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16"/>
          <p:cNvSpPr/>
          <p:nvPr/>
        </p:nvSpPr>
        <p:spPr>
          <a:xfrm>
            <a:off x="1256075" y="2251278"/>
            <a:ext cx="6631846" cy="640948"/>
          </a:xfrm>
          <a:prstGeom prst="rect">
            <a:avLst/>
          </a:prstGeom>
        </p:spPr>
        <p:txBody>
          <a:bodyPr>
            <a:prstTxWarp prst="textPlain">
              <a:avLst/>
            </a:prstTxWarp>
          </a:bodyPr>
          <a:lstStyle/>
          <a:p>
            <a:pPr lvl="0" algn="ctr"/>
            <a:r>
              <a:rPr b="1" i="0">
                <a:ln w="9525" cap="flat" cmpd="sng">
                  <a:solidFill>
                    <a:srgbClr val="CC0000"/>
                  </a:solidFill>
                  <a:prstDash val="solid"/>
                  <a:round/>
                  <a:headEnd type="none" w="sm" len="sm"/>
                  <a:tailEnd type="none" w="sm" len="sm"/>
                </a:ln>
                <a:solidFill>
                  <a:srgbClr val="292929"/>
                </a:solidFill>
                <a:latin typeface="Caveat"/>
              </a:rPr>
              <a:t>And the research in 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17"/>
          <p:cNvSpPr txBox="1">
            <a:spLocks noGrp="1"/>
          </p:cNvSpPr>
          <p:nvPr>
            <p:ph type="title"/>
          </p:nvPr>
        </p:nvSpPr>
        <p:spPr>
          <a:xfrm>
            <a:off x="463400" y="-6"/>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Winding up!</a:t>
            </a:r>
            <a:endParaRPr/>
          </a:p>
        </p:txBody>
      </p:sp>
      <p:sp>
        <p:nvSpPr>
          <p:cNvPr id="1164" name="Google Shape;1164;p117"/>
          <p:cNvSpPr txBox="1">
            <a:spLocks noGrp="1"/>
          </p:cNvSpPr>
          <p:nvPr>
            <p:ph type="body" idx="1"/>
          </p:nvPr>
        </p:nvSpPr>
        <p:spPr>
          <a:xfrm>
            <a:off x="628650" y="994200"/>
            <a:ext cx="7886700" cy="3929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GB" sz="1800">
                <a:latin typeface="Nunito Medium"/>
                <a:ea typeface="Nunito Medium"/>
                <a:cs typeface="Nunito Medium"/>
                <a:sym typeface="Nunito Medium"/>
              </a:rPr>
              <a:t>Knowledge graphs hold the promise to improve content processing tasks especially in the context of a domain</a:t>
            </a:r>
            <a:endParaRPr sz="1800">
              <a:latin typeface="Nunito Medium"/>
              <a:ea typeface="Nunito Medium"/>
              <a:cs typeface="Nunito Medium"/>
              <a:sym typeface="Nunito Medium"/>
            </a:endParaRPr>
          </a:p>
          <a:p>
            <a:pPr marL="457200" lvl="0" indent="-342900" algn="l" rtl="0">
              <a:spcBef>
                <a:spcPts val="800"/>
              </a:spcBef>
              <a:spcAft>
                <a:spcPts val="0"/>
              </a:spcAft>
              <a:buSzPts val="1800"/>
              <a:buFont typeface="Nunito Medium"/>
              <a:buChar char="-"/>
            </a:pPr>
            <a:r>
              <a:rPr lang="en-GB" sz="1800">
                <a:solidFill>
                  <a:srgbClr val="151E29"/>
                </a:solidFill>
                <a:highlight>
                  <a:srgbClr val="FFFFFF"/>
                </a:highlight>
                <a:latin typeface="Nunito Medium"/>
                <a:ea typeface="Nunito Medium"/>
                <a:cs typeface="Nunito Medium"/>
                <a:sym typeface="Nunito Medium"/>
              </a:rPr>
              <a:t>Well-understood technology for knowledge representation and reasoning</a:t>
            </a:r>
            <a:endParaRPr sz="1800">
              <a:solidFill>
                <a:srgbClr val="151E29"/>
              </a:solidFill>
              <a:highlight>
                <a:srgbClr val="FFFFFF"/>
              </a:highlight>
              <a:latin typeface="Nunito Medium"/>
              <a:ea typeface="Nunito Medium"/>
              <a:cs typeface="Nunito Medium"/>
              <a:sym typeface="Nunito Medium"/>
            </a:endParaRPr>
          </a:p>
          <a:p>
            <a:pPr marL="0" lvl="0" indent="0" algn="l" rtl="0">
              <a:spcBef>
                <a:spcPts val="800"/>
              </a:spcBef>
              <a:spcAft>
                <a:spcPts val="0"/>
              </a:spcAft>
              <a:buNone/>
            </a:pPr>
            <a:endParaRPr sz="1800">
              <a:solidFill>
                <a:srgbClr val="151E29"/>
              </a:solidFill>
              <a:highlight>
                <a:srgbClr val="FFFFFF"/>
              </a:highlight>
              <a:latin typeface="Nunito Medium"/>
              <a:ea typeface="Nunito Medium"/>
              <a:cs typeface="Nunito Medium"/>
              <a:sym typeface="Nunito Medium"/>
            </a:endParaRPr>
          </a:p>
          <a:p>
            <a:pPr marL="0" lvl="0" indent="0" algn="l" rtl="0">
              <a:spcBef>
                <a:spcPts val="800"/>
              </a:spcBef>
              <a:spcAft>
                <a:spcPts val="0"/>
              </a:spcAft>
              <a:buNone/>
            </a:pPr>
            <a:r>
              <a:rPr lang="en-GB" sz="1800">
                <a:solidFill>
                  <a:srgbClr val="151E29"/>
                </a:solidFill>
                <a:highlight>
                  <a:srgbClr val="FFFFFF"/>
                </a:highlight>
                <a:latin typeface="Nunito Medium"/>
                <a:ea typeface="Nunito Medium"/>
                <a:cs typeface="Nunito Medium"/>
                <a:sym typeface="Nunito Medium"/>
              </a:rPr>
              <a:t>Current implementations provide capability to work with a wide variety of data at scale and at speed</a:t>
            </a:r>
            <a:endParaRPr sz="1800">
              <a:solidFill>
                <a:srgbClr val="151E29"/>
              </a:solidFill>
              <a:highlight>
                <a:srgbClr val="FFFFFF"/>
              </a:highlight>
              <a:latin typeface="Nunito Medium"/>
              <a:ea typeface="Nunito Medium"/>
              <a:cs typeface="Nunito Medium"/>
              <a:sym typeface="Nunito Medium"/>
            </a:endParaRPr>
          </a:p>
          <a:p>
            <a:pPr marL="0" lvl="0" indent="0" algn="l" rtl="0">
              <a:spcBef>
                <a:spcPts val="800"/>
              </a:spcBef>
              <a:spcAft>
                <a:spcPts val="0"/>
              </a:spcAft>
              <a:buNone/>
            </a:pPr>
            <a:endParaRPr sz="1800">
              <a:solidFill>
                <a:srgbClr val="151E29"/>
              </a:solidFill>
              <a:highlight>
                <a:srgbClr val="FFFFFF"/>
              </a:highlight>
              <a:latin typeface="Nunito Medium"/>
              <a:ea typeface="Nunito Medium"/>
              <a:cs typeface="Nunito Medium"/>
              <a:sym typeface="Nunito Medium"/>
            </a:endParaRPr>
          </a:p>
          <a:p>
            <a:pPr marL="0" lvl="0" indent="0" algn="l" rtl="0">
              <a:spcBef>
                <a:spcPts val="800"/>
              </a:spcBef>
              <a:spcAft>
                <a:spcPts val="0"/>
              </a:spcAft>
              <a:buNone/>
            </a:pPr>
            <a:r>
              <a:rPr lang="en-GB" sz="1800">
                <a:solidFill>
                  <a:srgbClr val="151E29"/>
                </a:solidFill>
                <a:highlight>
                  <a:srgbClr val="FFFFFF"/>
                </a:highlight>
                <a:latin typeface="Nunito Medium"/>
                <a:ea typeface="Nunito Medium"/>
                <a:cs typeface="Nunito Medium"/>
                <a:sym typeface="Nunito Medium"/>
              </a:rPr>
              <a:t>Semantic and Logical reasoning capabilities have to improve</a:t>
            </a:r>
            <a:endParaRPr sz="1800">
              <a:solidFill>
                <a:srgbClr val="151E29"/>
              </a:solidFill>
              <a:highlight>
                <a:srgbClr val="FFFFFF"/>
              </a:highlight>
              <a:latin typeface="Nunito Medium"/>
              <a:ea typeface="Nunito Medium"/>
              <a:cs typeface="Nunito Medium"/>
              <a:sym typeface="Nunito Medium"/>
            </a:endParaRPr>
          </a:p>
          <a:p>
            <a:pPr marL="0" lvl="0" indent="457200" algn="l" rtl="0">
              <a:spcBef>
                <a:spcPts val="800"/>
              </a:spcBef>
              <a:spcAft>
                <a:spcPts val="0"/>
              </a:spcAft>
              <a:buNone/>
            </a:pPr>
            <a:r>
              <a:rPr lang="en-GB" sz="1800">
                <a:solidFill>
                  <a:srgbClr val="151E29"/>
                </a:solidFill>
                <a:highlight>
                  <a:srgbClr val="FFFFFF"/>
                </a:highlight>
                <a:latin typeface="Nunito Medium"/>
                <a:ea typeface="Nunito Medium"/>
                <a:cs typeface="Nunito Medium"/>
                <a:sym typeface="Nunito Medium"/>
              </a:rPr>
              <a:t>- Learning semantic and practical constraints over data </a:t>
            </a:r>
            <a:endParaRPr sz="1800">
              <a:solidFill>
                <a:srgbClr val="151E29"/>
              </a:solidFill>
              <a:highlight>
                <a:srgbClr val="FFFFFF"/>
              </a:highlight>
              <a:latin typeface="Nunito Medium"/>
              <a:ea typeface="Nunito Medium"/>
              <a:cs typeface="Nunito Medium"/>
              <a:sym typeface="Nunito Medium"/>
            </a:endParaRPr>
          </a:p>
          <a:p>
            <a:pPr marL="0" lvl="0" indent="457200" algn="l" rtl="0">
              <a:spcBef>
                <a:spcPts val="800"/>
              </a:spcBef>
              <a:spcAft>
                <a:spcPts val="0"/>
              </a:spcAft>
              <a:buNone/>
            </a:pPr>
            <a:r>
              <a:rPr lang="en-GB" sz="1800">
                <a:solidFill>
                  <a:srgbClr val="151E29"/>
                </a:solidFill>
                <a:highlight>
                  <a:srgbClr val="FFFFFF"/>
                </a:highlight>
                <a:latin typeface="Nunito Medium"/>
                <a:ea typeface="Nunito Medium"/>
                <a:cs typeface="Nunito Medium"/>
                <a:sym typeface="Nunito Medium"/>
              </a:rPr>
              <a:t>- Temporal reasoning</a:t>
            </a:r>
            <a:endParaRPr sz="1800">
              <a:solidFill>
                <a:srgbClr val="151E29"/>
              </a:solidFill>
              <a:highlight>
                <a:srgbClr val="FFFFFF"/>
              </a:highlight>
              <a:latin typeface="Nunito Medium"/>
              <a:ea typeface="Nunito Medium"/>
              <a:cs typeface="Nunito Medium"/>
              <a:sym typeface="Nunito Medium"/>
            </a:endParaRPr>
          </a:p>
          <a:p>
            <a:pPr marL="0" lvl="0" indent="457200" algn="l" rtl="0">
              <a:spcBef>
                <a:spcPts val="800"/>
              </a:spcBef>
              <a:spcAft>
                <a:spcPts val="0"/>
              </a:spcAft>
              <a:buNone/>
            </a:pPr>
            <a:r>
              <a:rPr lang="en-GB" sz="1800">
                <a:solidFill>
                  <a:srgbClr val="151E29"/>
                </a:solidFill>
                <a:highlight>
                  <a:srgbClr val="FFFFFF"/>
                </a:highlight>
                <a:latin typeface="Nunito Medium"/>
                <a:ea typeface="Nunito Medium"/>
                <a:cs typeface="Nunito Medium"/>
                <a:sym typeface="Nunito Medium"/>
              </a:rPr>
              <a:t>-Mathematical reasoning</a:t>
            </a:r>
            <a:endParaRPr sz="1800">
              <a:solidFill>
                <a:srgbClr val="151E29"/>
              </a:solidFill>
              <a:highlight>
                <a:srgbClr val="FFFFFF"/>
              </a:highlight>
              <a:latin typeface="Nunito Medium"/>
              <a:ea typeface="Nunito Medium"/>
              <a:cs typeface="Nunito Medium"/>
              <a:sym typeface="Nunito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0"/>
          <p:cNvSpPr txBox="1">
            <a:spLocks noGrp="1"/>
          </p:cNvSpPr>
          <p:nvPr>
            <p:ph type="title"/>
          </p:nvPr>
        </p:nvSpPr>
        <p:spPr>
          <a:xfrm>
            <a:off x="1248525" y="158600"/>
            <a:ext cx="7030500" cy="531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 Tall Order</a:t>
            </a:r>
            <a:endParaRPr/>
          </a:p>
        </p:txBody>
      </p:sp>
      <p:sp>
        <p:nvSpPr>
          <p:cNvPr id="387" name="Google Shape;387;p30"/>
          <p:cNvSpPr txBox="1"/>
          <p:nvPr/>
        </p:nvSpPr>
        <p:spPr>
          <a:xfrm>
            <a:off x="4344052" y="4453600"/>
            <a:ext cx="4573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i="1">
                <a:solidFill>
                  <a:srgbClr val="801900"/>
                </a:solidFill>
                <a:latin typeface="Caveat"/>
                <a:ea typeface="Caveat"/>
                <a:cs typeface="Caveat"/>
                <a:sym typeface="Caveat"/>
              </a:rPr>
              <a:t>Mushkil hai par na-mumkin nahi!</a:t>
            </a:r>
            <a:endParaRPr sz="3000" b="1" i="1">
              <a:solidFill>
                <a:srgbClr val="801900"/>
              </a:solidFill>
              <a:latin typeface="Caveat"/>
              <a:ea typeface="Caveat"/>
              <a:cs typeface="Caveat"/>
              <a:sym typeface="Caveat"/>
            </a:endParaRPr>
          </a:p>
        </p:txBody>
      </p:sp>
      <p:grpSp>
        <p:nvGrpSpPr>
          <p:cNvPr id="388" name="Google Shape;388;p30"/>
          <p:cNvGrpSpPr/>
          <p:nvPr/>
        </p:nvGrpSpPr>
        <p:grpSpPr>
          <a:xfrm>
            <a:off x="1811330" y="857995"/>
            <a:ext cx="3750396" cy="3595597"/>
            <a:chOff x="2256567" y="677103"/>
            <a:chExt cx="4036590" cy="3941676"/>
          </a:xfrm>
        </p:grpSpPr>
        <p:sp>
          <p:nvSpPr>
            <p:cNvPr id="389" name="Google Shape;389;p30"/>
            <p:cNvSpPr/>
            <p:nvPr/>
          </p:nvSpPr>
          <p:spPr>
            <a:xfrm rot="-6597333">
              <a:off x="4296826" y="3950027"/>
              <a:ext cx="586303" cy="586303"/>
            </a:xfrm>
            <a:prstGeom prst="ellips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rot="-6599386">
              <a:off x="2318596" y="1407533"/>
              <a:ext cx="440541" cy="440541"/>
            </a:xfrm>
            <a:prstGeom prst="ellips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rot="-6598839">
              <a:off x="2887641" y="2346984"/>
              <a:ext cx="1199287" cy="1199287"/>
            </a:xfrm>
            <a:prstGeom prst="ellips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rot="-6598620">
              <a:off x="4374916" y="913763"/>
              <a:ext cx="1681581" cy="1681581"/>
            </a:xfrm>
            <a:prstGeom prst="ellips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rot="-6597866">
              <a:off x="2661829" y="2208216"/>
              <a:ext cx="629106" cy="629106"/>
            </a:xfrm>
            <a:prstGeom prst="ellipse">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rot="-6597701">
              <a:off x="3267625" y="1113818"/>
              <a:ext cx="274172" cy="274172"/>
            </a:xfrm>
            <a:prstGeom prst="ellips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30"/>
          <p:cNvGrpSpPr/>
          <p:nvPr/>
        </p:nvGrpSpPr>
        <p:grpSpPr>
          <a:xfrm>
            <a:off x="4039460" y="1918862"/>
            <a:ext cx="2090275" cy="2196424"/>
            <a:chOff x="4447194" y="1815766"/>
            <a:chExt cx="2440200" cy="2440200"/>
          </a:xfrm>
        </p:grpSpPr>
        <p:sp>
          <p:nvSpPr>
            <p:cNvPr id="396" name="Google Shape;396;p30"/>
            <p:cNvSpPr/>
            <p:nvPr/>
          </p:nvSpPr>
          <p:spPr>
            <a:xfrm>
              <a:off x="4447194" y="1815766"/>
              <a:ext cx="2440200" cy="2440200"/>
            </a:xfrm>
            <a:prstGeom prst="ellipse">
              <a:avLst/>
            </a:prstGeom>
            <a:solidFill>
              <a:srgbClr val="55156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txBox="1"/>
            <p:nvPr/>
          </p:nvSpPr>
          <p:spPr>
            <a:xfrm>
              <a:off x="4735950" y="2504275"/>
              <a:ext cx="1862700" cy="116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oboto"/>
                  <a:ea typeface="Roboto"/>
                  <a:cs typeface="Roboto"/>
                  <a:sym typeface="Roboto"/>
                </a:rPr>
                <a:t>Transactional Data</a:t>
              </a:r>
              <a:endParaRPr sz="1200">
                <a:solidFill>
                  <a:srgbClr val="FFFFFF"/>
                </a:solidFill>
                <a:latin typeface="Roboto"/>
                <a:ea typeface="Roboto"/>
                <a:cs typeface="Roboto"/>
                <a:sym typeface="Roboto"/>
              </a:endParaRPr>
            </a:p>
            <a:p>
              <a:pPr marL="0" lvl="0" indent="0" algn="ctr" rtl="0">
                <a:spcBef>
                  <a:spcPts val="0"/>
                </a:spcBef>
                <a:spcAft>
                  <a:spcPts val="0"/>
                </a:spcAft>
                <a:buNone/>
              </a:pPr>
              <a:r>
                <a:rPr lang="en-GB" sz="1200">
                  <a:solidFill>
                    <a:srgbClr val="FFFFFF"/>
                  </a:solidFill>
                  <a:latin typeface="Roboto"/>
                  <a:ea typeface="Roboto"/>
                  <a:cs typeface="Roboto"/>
                  <a:sym typeface="Roboto"/>
                </a:rPr>
                <a:t>CRM</a:t>
              </a:r>
              <a:endParaRPr sz="1200">
                <a:solidFill>
                  <a:srgbClr val="FFFFFF"/>
                </a:solidFill>
                <a:latin typeface="Roboto"/>
                <a:ea typeface="Roboto"/>
                <a:cs typeface="Roboto"/>
                <a:sym typeface="Roboto"/>
              </a:endParaRPr>
            </a:p>
            <a:p>
              <a:pPr marL="0" lvl="0" indent="0" algn="ctr" rtl="0">
                <a:spcBef>
                  <a:spcPts val="0"/>
                </a:spcBef>
                <a:spcAft>
                  <a:spcPts val="0"/>
                </a:spcAft>
                <a:buNone/>
              </a:pPr>
              <a:r>
                <a:rPr lang="en-GB" sz="1200">
                  <a:solidFill>
                    <a:srgbClr val="FFFFFF"/>
                  </a:solidFill>
                  <a:latin typeface="Roboto"/>
                  <a:ea typeface="Roboto"/>
                  <a:cs typeface="Roboto"/>
                  <a:sym typeface="Roboto"/>
                </a:rPr>
                <a:t>ERP</a:t>
              </a:r>
              <a:endParaRPr sz="1200">
                <a:solidFill>
                  <a:srgbClr val="FFFFFF"/>
                </a:solidFill>
                <a:latin typeface="Roboto"/>
                <a:ea typeface="Roboto"/>
                <a:cs typeface="Roboto"/>
                <a:sym typeface="Roboto"/>
              </a:endParaRPr>
            </a:p>
          </p:txBody>
        </p:sp>
      </p:grpSp>
      <p:grpSp>
        <p:nvGrpSpPr>
          <p:cNvPr id="398" name="Google Shape;398;p30"/>
          <p:cNvGrpSpPr/>
          <p:nvPr/>
        </p:nvGrpSpPr>
        <p:grpSpPr>
          <a:xfrm>
            <a:off x="3226583" y="1533052"/>
            <a:ext cx="1219627" cy="1281562"/>
            <a:chOff x="3490737" y="1374053"/>
            <a:chExt cx="1423800" cy="1423800"/>
          </a:xfrm>
        </p:grpSpPr>
        <p:sp>
          <p:nvSpPr>
            <p:cNvPr id="399" name="Google Shape;399;p30"/>
            <p:cNvSpPr/>
            <p:nvPr/>
          </p:nvSpPr>
          <p:spPr>
            <a:xfrm>
              <a:off x="3490737" y="1374053"/>
              <a:ext cx="1423800" cy="1423800"/>
            </a:xfrm>
            <a:prstGeom prst="ellipse">
              <a:avLst/>
            </a:prstGeom>
            <a:solidFill>
              <a:srgbClr val="761E86"/>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txBox="1"/>
            <p:nvPr/>
          </p:nvSpPr>
          <p:spPr>
            <a:xfrm>
              <a:off x="3718754" y="1613603"/>
              <a:ext cx="9678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Social Media</a:t>
              </a:r>
              <a:endParaRPr sz="1000">
                <a:solidFill>
                  <a:srgbClr val="FFFFFF"/>
                </a:solidFill>
                <a:latin typeface="Roboto"/>
                <a:ea typeface="Roboto"/>
                <a:cs typeface="Roboto"/>
                <a:sym typeface="Roboto"/>
              </a:endParaRPr>
            </a:p>
            <a:p>
              <a:pPr marL="0" lvl="0" indent="0" algn="ctr" rtl="0">
                <a:spcBef>
                  <a:spcPts val="0"/>
                </a:spcBef>
                <a:spcAft>
                  <a:spcPts val="0"/>
                </a:spcAft>
                <a:buNone/>
              </a:pPr>
              <a:r>
                <a:rPr lang="en-GB" sz="1000">
                  <a:solidFill>
                    <a:srgbClr val="FFFFFF"/>
                  </a:solidFill>
                  <a:latin typeface="Roboto"/>
                  <a:ea typeface="Roboto"/>
                  <a:cs typeface="Roboto"/>
                  <a:sym typeface="Roboto"/>
                </a:rPr>
                <a:t>News</a:t>
              </a:r>
              <a:endParaRPr sz="1000">
                <a:solidFill>
                  <a:srgbClr val="FFFFFF"/>
                </a:solidFill>
                <a:latin typeface="Roboto"/>
                <a:ea typeface="Roboto"/>
                <a:cs typeface="Roboto"/>
                <a:sym typeface="Roboto"/>
              </a:endParaRPr>
            </a:p>
          </p:txBody>
        </p:sp>
      </p:grpSp>
      <p:grpSp>
        <p:nvGrpSpPr>
          <p:cNvPr id="401" name="Google Shape;401;p30"/>
          <p:cNvGrpSpPr/>
          <p:nvPr/>
        </p:nvGrpSpPr>
        <p:grpSpPr>
          <a:xfrm>
            <a:off x="2907524" y="2941051"/>
            <a:ext cx="1310735" cy="1349070"/>
            <a:chOff x="612843" y="3718814"/>
            <a:chExt cx="1530160" cy="1498800"/>
          </a:xfrm>
        </p:grpSpPr>
        <p:sp>
          <p:nvSpPr>
            <p:cNvPr id="402" name="Google Shape;402;p30"/>
            <p:cNvSpPr/>
            <p:nvPr/>
          </p:nvSpPr>
          <p:spPr>
            <a:xfrm>
              <a:off x="644203" y="3718814"/>
              <a:ext cx="1498800" cy="1498800"/>
            </a:xfrm>
            <a:prstGeom prst="ellipse">
              <a:avLst/>
            </a:prstGeom>
            <a:solidFill>
              <a:srgbClr val="701C7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txBox="1"/>
            <p:nvPr/>
          </p:nvSpPr>
          <p:spPr>
            <a:xfrm>
              <a:off x="612843" y="3995866"/>
              <a:ext cx="14238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Customer  communications, Emails, Call Logs</a:t>
              </a:r>
              <a:endParaRPr sz="1000">
                <a:solidFill>
                  <a:srgbClr val="FFFFFF"/>
                </a:solidFill>
                <a:latin typeface="Roboto"/>
                <a:ea typeface="Roboto"/>
                <a:cs typeface="Roboto"/>
                <a:sym typeface="Roboto"/>
              </a:endParaRPr>
            </a:p>
          </p:txBody>
        </p:sp>
      </p:grpSp>
      <p:grpSp>
        <p:nvGrpSpPr>
          <p:cNvPr id="404" name="Google Shape;404;p30"/>
          <p:cNvGrpSpPr/>
          <p:nvPr/>
        </p:nvGrpSpPr>
        <p:grpSpPr>
          <a:xfrm>
            <a:off x="5214808" y="1367812"/>
            <a:ext cx="1104584" cy="1190012"/>
            <a:chOff x="3490737" y="1374053"/>
            <a:chExt cx="1423800" cy="1423800"/>
          </a:xfrm>
        </p:grpSpPr>
        <p:sp>
          <p:nvSpPr>
            <p:cNvPr id="405" name="Google Shape;405;p30"/>
            <p:cNvSpPr/>
            <p:nvPr/>
          </p:nvSpPr>
          <p:spPr>
            <a:xfrm>
              <a:off x="3490737" y="1374053"/>
              <a:ext cx="1423800" cy="1423800"/>
            </a:xfrm>
            <a:prstGeom prst="ellipse">
              <a:avLst/>
            </a:prstGeom>
            <a:solidFill>
              <a:srgbClr val="761E86"/>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0"/>
            <p:cNvSpPr txBox="1"/>
            <p:nvPr/>
          </p:nvSpPr>
          <p:spPr>
            <a:xfrm>
              <a:off x="3718754" y="1613603"/>
              <a:ext cx="9678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Reports / Internal Communications</a:t>
              </a:r>
              <a:endParaRPr sz="1000">
                <a:solidFill>
                  <a:srgbClr val="FFFFFF"/>
                </a:solidFill>
                <a:latin typeface="Roboto"/>
                <a:ea typeface="Roboto"/>
                <a:cs typeface="Roboto"/>
                <a:sym typeface="Roboto"/>
              </a:endParaRPr>
            </a:p>
          </p:txBody>
        </p:sp>
      </p:grpSp>
      <p:sp>
        <p:nvSpPr>
          <p:cNvPr id="407" name="Google Shape;407;p30"/>
          <p:cNvSpPr txBox="1"/>
          <p:nvPr/>
        </p:nvSpPr>
        <p:spPr>
          <a:xfrm>
            <a:off x="2525946" y="2451447"/>
            <a:ext cx="828900" cy="85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Employee feedbacks</a:t>
            </a:r>
            <a:endParaRPr sz="1000">
              <a:solidFill>
                <a:srgbClr val="FFFFFF"/>
              </a:solidFill>
              <a:latin typeface="Roboto"/>
              <a:ea typeface="Roboto"/>
              <a:cs typeface="Roboto"/>
              <a:sym typeface="Roboto"/>
            </a:endParaRPr>
          </a:p>
        </p:txBody>
      </p:sp>
      <p:sp>
        <p:nvSpPr>
          <p:cNvPr id="408" name="Google Shape;408;p30"/>
          <p:cNvSpPr txBox="1"/>
          <p:nvPr/>
        </p:nvSpPr>
        <p:spPr>
          <a:xfrm>
            <a:off x="4039449" y="1068650"/>
            <a:ext cx="1219500" cy="85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Vendor communications,  </a:t>
            </a:r>
            <a:endParaRPr sz="1000">
              <a:solidFill>
                <a:srgbClr val="FFFFFF"/>
              </a:solidFill>
              <a:latin typeface="Roboto"/>
              <a:ea typeface="Roboto"/>
              <a:cs typeface="Roboto"/>
              <a:sym typeface="Roboto"/>
            </a:endParaRPr>
          </a:p>
        </p:txBody>
      </p:sp>
      <p:sp>
        <p:nvSpPr>
          <p:cNvPr id="409" name="Google Shape;409;p30"/>
          <p:cNvSpPr txBox="1"/>
          <p:nvPr/>
        </p:nvSpPr>
        <p:spPr>
          <a:xfrm>
            <a:off x="2154821" y="2090847"/>
            <a:ext cx="828900" cy="8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latin typeface="Roboto"/>
                <a:ea typeface="Roboto"/>
                <a:cs typeface="Roboto"/>
                <a:sym typeface="Roboto"/>
              </a:rPr>
              <a:t> Regulatory changes</a:t>
            </a:r>
            <a:endParaRPr sz="1000">
              <a:solidFill>
                <a:srgbClr val="FFFFFF"/>
              </a:solidFill>
              <a:latin typeface="Roboto"/>
              <a:ea typeface="Roboto"/>
              <a:cs typeface="Roboto"/>
              <a:sym typeface="Roboto"/>
            </a:endParaRPr>
          </a:p>
        </p:txBody>
      </p:sp>
      <p:sp>
        <p:nvSpPr>
          <p:cNvPr id="410" name="Google Shape;410;p30"/>
          <p:cNvSpPr txBox="1"/>
          <p:nvPr/>
        </p:nvSpPr>
        <p:spPr>
          <a:xfrm>
            <a:off x="1754046" y="1367797"/>
            <a:ext cx="828900" cy="8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Roboto"/>
              <a:ea typeface="Roboto"/>
              <a:cs typeface="Roboto"/>
              <a:sym typeface="Roboto"/>
            </a:endParaRPr>
          </a:p>
        </p:txBody>
      </p:sp>
      <p:pic>
        <p:nvPicPr>
          <p:cNvPr id="411" name="Google Shape;411;p30"/>
          <p:cNvPicPr preferRelativeResize="0"/>
          <p:nvPr/>
        </p:nvPicPr>
        <p:blipFill>
          <a:blip r:embed="rId3">
            <a:alphaModFix/>
          </a:blip>
          <a:stretch>
            <a:fillRect/>
          </a:stretch>
        </p:blipFill>
        <p:spPr>
          <a:xfrm rot="8100016">
            <a:off x="971718" y="2237132"/>
            <a:ext cx="826216" cy="837336"/>
          </a:xfrm>
          <a:prstGeom prst="rect">
            <a:avLst/>
          </a:prstGeom>
          <a:noFill/>
          <a:ln>
            <a:noFill/>
          </a:ln>
        </p:spPr>
      </p:pic>
      <p:pic>
        <p:nvPicPr>
          <p:cNvPr id="412" name="Google Shape;412;p30"/>
          <p:cNvPicPr preferRelativeResize="0"/>
          <p:nvPr/>
        </p:nvPicPr>
        <p:blipFill>
          <a:blip r:embed="rId4">
            <a:alphaModFix/>
          </a:blip>
          <a:stretch>
            <a:fillRect/>
          </a:stretch>
        </p:blipFill>
        <p:spPr>
          <a:xfrm>
            <a:off x="3128322" y="1388790"/>
            <a:ext cx="1941886" cy="2328872"/>
          </a:xfrm>
          <a:prstGeom prst="rect">
            <a:avLst/>
          </a:prstGeom>
          <a:noFill/>
          <a:ln>
            <a:noFill/>
          </a:ln>
        </p:spPr>
      </p:pic>
      <p:pic>
        <p:nvPicPr>
          <p:cNvPr id="413" name="Google Shape;413;p30"/>
          <p:cNvPicPr preferRelativeResize="0"/>
          <p:nvPr/>
        </p:nvPicPr>
        <p:blipFill>
          <a:blip r:embed="rId5">
            <a:alphaModFix/>
          </a:blip>
          <a:stretch>
            <a:fillRect/>
          </a:stretch>
        </p:blipFill>
        <p:spPr>
          <a:xfrm>
            <a:off x="2742425" y="1346150"/>
            <a:ext cx="3000300" cy="2414150"/>
          </a:xfrm>
          <a:prstGeom prst="rect">
            <a:avLst/>
          </a:prstGeom>
          <a:noFill/>
          <a:ln>
            <a:noFill/>
          </a:ln>
        </p:spPr>
      </p:pic>
      <p:sp>
        <p:nvSpPr>
          <p:cNvPr id="414" name="Google Shape;414;p30"/>
          <p:cNvSpPr txBox="1">
            <a:spLocks noGrp="1"/>
          </p:cNvSpPr>
          <p:nvPr>
            <p:ph type="title"/>
          </p:nvPr>
        </p:nvSpPr>
        <p:spPr>
          <a:xfrm>
            <a:off x="1248525" y="158600"/>
            <a:ext cx="7030500" cy="531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 Tall Order but not impossible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4"/>
                                        </p:tgtEl>
                                        <p:attrNameLst>
                                          <p:attrName>style.visibility</p:attrName>
                                        </p:attrNameLst>
                                      </p:cBhvr>
                                      <p:to>
                                        <p:strVal val="visible"/>
                                      </p:to>
                                    </p:set>
                                    <p:animEffect transition="in" filter="fade">
                                      <p:cBhvr>
                                        <p:cTn id="15" dur="1000"/>
                                        <p:tgtEl>
                                          <p:spTgt spid="41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18"/>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References</a:t>
            </a:r>
            <a:endParaRPr/>
          </a:p>
        </p:txBody>
      </p:sp>
      <p:sp>
        <p:nvSpPr>
          <p:cNvPr id="1170" name="Google Shape;1170;p118"/>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fontScale="85000" lnSpcReduction="20000"/>
          </a:bodyPr>
          <a:lstStyle/>
          <a:p>
            <a:pPr marL="457200" lvl="0" indent="-304165" algn="l" rtl="0">
              <a:spcBef>
                <a:spcPts val="800"/>
              </a:spcBef>
              <a:spcAft>
                <a:spcPts val="0"/>
              </a:spcAft>
              <a:buSzPct val="100000"/>
              <a:buFont typeface="Nunito Medium"/>
              <a:buAutoNum type="arabicPeriod"/>
            </a:pPr>
            <a:r>
              <a:rPr lang="en-GB" sz="1400">
                <a:latin typeface="Nunito Medium"/>
                <a:ea typeface="Nunito Medium"/>
                <a:cs typeface="Nunito Medium"/>
                <a:sym typeface="Nunito Medium"/>
              </a:rPr>
              <a:t>Graph Databases - O’Reily</a:t>
            </a:r>
            <a:endParaRPr sz="1400">
              <a:latin typeface="Nunito Medium"/>
              <a:ea typeface="Nunito Medium"/>
              <a:cs typeface="Nunito Medium"/>
              <a:sym typeface="Nunito Medium"/>
            </a:endParaRPr>
          </a:p>
          <a:p>
            <a:pPr marL="457200" lvl="0" indent="-304165" algn="l" rtl="0">
              <a:spcBef>
                <a:spcPts val="0"/>
              </a:spcBef>
              <a:spcAft>
                <a:spcPts val="0"/>
              </a:spcAft>
              <a:buClr>
                <a:srgbClr val="222222"/>
              </a:buClr>
              <a:buSzPct val="100000"/>
              <a:buFont typeface="Nunito Medium"/>
              <a:buAutoNum type="arabicPeriod"/>
            </a:pPr>
            <a:r>
              <a:rPr lang="en-GB" sz="1400">
                <a:solidFill>
                  <a:srgbClr val="222222"/>
                </a:solidFill>
                <a:highlight>
                  <a:srgbClr val="FFFFFF"/>
                </a:highlight>
                <a:latin typeface="Nunito Medium"/>
                <a:ea typeface="Nunito Medium"/>
                <a:cs typeface="Nunito Medium"/>
                <a:sym typeface="Nunito Medium"/>
              </a:rPr>
              <a:t>Diefenbach, D., Lopez, V., Singh, K., &amp; Maret, P. (2018). Core techniques of question answering systems over knowledge bases: a survey. </a:t>
            </a:r>
            <a:r>
              <a:rPr lang="en-GB" sz="1400" i="1">
                <a:solidFill>
                  <a:srgbClr val="222222"/>
                </a:solidFill>
                <a:highlight>
                  <a:srgbClr val="FFFFFF"/>
                </a:highlight>
                <a:latin typeface="Nunito Medium"/>
                <a:ea typeface="Nunito Medium"/>
                <a:cs typeface="Nunito Medium"/>
                <a:sym typeface="Nunito Medium"/>
              </a:rPr>
              <a:t>Knowledge and Information systems</a:t>
            </a:r>
            <a:r>
              <a:rPr lang="en-GB" sz="1400">
                <a:solidFill>
                  <a:srgbClr val="222222"/>
                </a:solidFill>
                <a:highlight>
                  <a:srgbClr val="FFFFFF"/>
                </a:highlight>
                <a:latin typeface="Nunito Medium"/>
                <a:ea typeface="Nunito Medium"/>
                <a:cs typeface="Nunito Medium"/>
                <a:sym typeface="Nunito Medium"/>
              </a:rPr>
              <a:t>, </a:t>
            </a:r>
            <a:r>
              <a:rPr lang="en-GB" sz="1400" i="1">
                <a:solidFill>
                  <a:srgbClr val="222222"/>
                </a:solidFill>
                <a:highlight>
                  <a:srgbClr val="FFFFFF"/>
                </a:highlight>
                <a:latin typeface="Nunito Medium"/>
                <a:ea typeface="Nunito Medium"/>
                <a:cs typeface="Nunito Medium"/>
                <a:sym typeface="Nunito Medium"/>
              </a:rPr>
              <a:t>55</a:t>
            </a:r>
            <a:r>
              <a:rPr lang="en-GB" sz="1400">
                <a:solidFill>
                  <a:srgbClr val="222222"/>
                </a:solidFill>
                <a:highlight>
                  <a:srgbClr val="FFFFFF"/>
                </a:highlight>
                <a:latin typeface="Nunito Medium"/>
                <a:ea typeface="Nunito Medium"/>
                <a:cs typeface="Nunito Medium"/>
                <a:sym typeface="Nunito Medium"/>
              </a:rPr>
              <a:t>(3), 529-569.</a:t>
            </a:r>
            <a:endParaRPr sz="1400">
              <a:solidFill>
                <a:srgbClr val="222222"/>
              </a:solidFill>
              <a:highlight>
                <a:srgbClr val="FFFFFF"/>
              </a:highlight>
              <a:latin typeface="Nunito Medium"/>
              <a:ea typeface="Nunito Medium"/>
              <a:cs typeface="Nunito Medium"/>
              <a:sym typeface="Nunito Medium"/>
            </a:endParaRPr>
          </a:p>
          <a:p>
            <a:pPr marL="457200" lvl="0" indent="-304165" algn="l" rtl="0">
              <a:spcBef>
                <a:spcPts val="0"/>
              </a:spcBef>
              <a:spcAft>
                <a:spcPts val="0"/>
              </a:spcAft>
              <a:buClr>
                <a:srgbClr val="222222"/>
              </a:buClr>
              <a:buSzPct val="100000"/>
              <a:buFont typeface="Nunito Medium"/>
              <a:buAutoNum type="arabicPeriod"/>
            </a:pPr>
            <a:r>
              <a:rPr lang="en-GB" sz="1400">
                <a:solidFill>
                  <a:srgbClr val="222222"/>
                </a:solidFill>
                <a:highlight>
                  <a:srgbClr val="FFFFFF"/>
                </a:highlight>
                <a:latin typeface="Nunito Medium"/>
                <a:ea typeface="Nunito Medium"/>
                <a:cs typeface="Nunito Medium"/>
                <a:sym typeface="Nunito Medium"/>
              </a:rPr>
              <a:t>Ji, S., Pan, S., Cambria, E., Marttinen, P., &amp; Philip, S. Y. (2021). A survey on knowledge graphs: Representation, acquisition, and applications. </a:t>
            </a:r>
            <a:r>
              <a:rPr lang="en-GB" sz="1400" i="1">
                <a:solidFill>
                  <a:srgbClr val="222222"/>
                </a:solidFill>
                <a:highlight>
                  <a:srgbClr val="FFFFFF"/>
                </a:highlight>
                <a:latin typeface="Nunito Medium"/>
                <a:ea typeface="Nunito Medium"/>
                <a:cs typeface="Nunito Medium"/>
                <a:sym typeface="Nunito Medium"/>
              </a:rPr>
              <a:t>IEEE Transactions on Neural Networks and Learning Systems</a:t>
            </a:r>
            <a:r>
              <a:rPr lang="en-GB" sz="1400">
                <a:solidFill>
                  <a:srgbClr val="222222"/>
                </a:solidFill>
                <a:highlight>
                  <a:srgbClr val="FFFFFF"/>
                </a:highlight>
                <a:latin typeface="Nunito Medium"/>
                <a:ea typeface="Nunito Medium"/>
                <a:cs typeface="Nunito Medium"/>
                <a:sym typeface="Nunito Medium"/>
              </a:rPr>
              <a:t>, </a:t>
            </a:r>
            <a:r>
              <a:rPr lang="en-GB" sz="1400" i="1">
                <a:solidFill>
                  <a:srgbClr val="222222"/>
                </a:solidFill>
                <a:highlight>
                  <a:srgbClr val="FFFFFF"/>
                </a:highlight>
                <a:latin typeface="Nunito Medium"/>
                <a:ea typeface="Nunito Medium"/>
                <a:cs typeface="Nunito Medium"/>
                <a:sym typeface="Nunito Medium"/>
              </a:rPr>
              <a:t>33</a:t>
            </a:r>
            <a:r>
              <a:rPr lang="en-GB" sz="1400">
                <a:solidFill>
                  <a:srgbClr val="222222"/>
                </a:solidFill>
                <a:highlight>
                  <a:srgbClr val="FFFFFF"/>
                </a:highlight>
                <a:latin typeface="Nunito Medium"/>
                <a:ea typeface="Nunito Medium"/>
                <a:cs typeface="Nunito Medium"/>
                <a:sym typeface="Nunito Medium"/>
              </a:rPr>
              <a:t>(2), 494-514.</a:t>
            </a:r>
            <a:endParaRPr sz="1400">
              <a:solidFill>
                <a:srgbClr val="222222"/>
              </a:solidFill>
              <a:highlight>
                <a:srgbClr val="FFFFFF"/>
              </a:highlight>
              <a:latin typeface="Nunito Medium"/>
              <a:ea typeface="Nunito Medium"/>
              <a:cs typeface="Nunito Medium"/>
              <a:sym typeface="Nunito Medium"/>
            </a:endParaRPr>
          </a:p>
          <a:p>
            <a:pPr marL="457200" lvl="0" indent="-304165" algn="l" rtl="0">
              <a:spcBef>
                <a:spcPts val="0"/>
              </a:spcBef>
              <a:spcAft>
                <a:spcPts val="0"/>
              </a:spcAft>
              <a:buClr>
                <a:srgbClr val="222222"/>
              </a:buClr>
              <a:buSzPct val="100000"/>
              <a:buFont typeface="Nunito Medium"/>
              <a:buAutoNum type="arabicPeriod"/>
            </a:pPr>
            <a:r>
              <a:rPr lang="en-GB" sz="1400">
                <a:solidFill>
                  <a:srgbClr val="222222"/>
                </a:solidFill>
                <a:highlight>
                  <a:srgbClr val="FFFFFF"/>
                </a:highlight>
                <a:latin typeface="Nunito Medium"/>
                <a:ea typeface="Nunito Medium"/>
                <a:cs typeface="Nunito Medium"/>
                <a:sym typeface="Nunito Medium"/>
              </a:rPr>
              <a:t>Bordes, A., Usunier, N., Chopra, S., &amp; Weston, J. (2015). Large-scale simple question answering with memory networks. </a:t>
            </a:r>
            <a:r>
              <a:rPr lang="en-GB" sz="1400" i="1">
                <a:solidFill>
                  <a:srgbClr val="222222"/>
                </a:solidFill>
                <a:highlight>
                  <a:srgbClr val="FFFFFF"/>
                </a:highlight>
                <a:latin typeface="Nunito Medium"/>
                <a:ea typeface="Nunito Medium"/>
                <a:cs typeface="Nunito Medium"/>
                <a:sym typeface="Nunito Medium"/>
              </a:rPr>
              <a:t>arXiv preprint arXiv:1506.02075</a:t>
            </a:r>
            <a:r>
              <a:rPr lang="en-GB" sz="1400">
                <a:solidFill>
                  <a:srgbClr val="222222"/>
                </a:solidFill>
                <a:highlight>
                  <a:srgbClr val="FFFFFF"/>
                </a:highlight>
                <a:latin typeface="Nunito Medium"/>
                <a:ea typeface="Nunito Medium"/>
                <a:cs typeface="Nunito Medium"/>
                <a:sym typeface="Nunito Medium"/>
              </a:rPr>
              <a:t>.</a:t>
            </a:r>
            <a:endParaRPr sz="1400">
              <a:solidFill>
                <a:srgbClr val="222222"/>
              </a:solidFill>
              <a:highlight>
                <a:srgbClr val="FFFFFF"/>
              </a:highlight>
              <a:latin typeface="Nunito Medium"/>
              <a:ea typeface="Nunito Medium"/>
              <a:cs typeface="Nunito Medium"/>
              <a:sym typeface="Nunito Medium"/>
            </a:endParaRPr>
          </a:p>
          <a:p>
            <a:pPr marL="457200" lvl="0" indent="-304165" algn="l" rtl="0">
              <a:spcBef>
                <a:spcPts val="0"/>
              </a:spcBef>
              <a:spcAft>
                <a:spcPts val="0"/>
              </a:spcAft>
              <a:buClr>
                <a:srgbClr val="222222"/>
              </a:buClr>
              <a:buSzPct val="100000"/>
              <a:buFont typeface="Nunito Medium"/>
              <a:buAutoNum type="arabicPeriod"/>
            </a:pPr>
            <a:r>
              <a:rPr lang="en-GB" sz="1400">
                <a:solidFill>
                  <a:srgbClr val="222222"/>
                </a:solidFill>
                <a:highlight>
                  <a:srgbClr val="FFFFFF"/>
                </a:highlight>
                <a:latin typeface="Nunito Medium"/>
                <a:ea typeface="Nunito Medium"/>
                <a:cs typeface="Nunito Medium"/>
                <a:sym typeface="Nunito Medium"/>
              </a:rPr>
              <a:t>Saxena, A., Tripathi, A., &amp; Talukdar, P. (2020, July). Improving multi-hop question answering over knowledge graphs using knowledge base embeddings. In </a:t>
            </a:r>
            <a:r>
              <a:rPr lang="en-GB" sz="1400" i="1">
                <a:solidFill>
                  <a:srgbClr val="222222"/>
                </a:solidFill>
                <a:highlight>
                  <a:srgbClr val="FFFFFF"/>
                </a:highlight>
                <a:latin typeface="Nunito Medium"/>
                <a:ea typeface="Nunito Medium"/>
                <a:cs typeface="Nunito Medium"/>
                <a:sym typeface="Nunito Medium"/>
              </a:rPr>
              <a:t>Proceedings of the 58th annual meeting of the association for computational linguistics</a:t>
            </a:r>
            <a:r>
              <a:rPr lang="en-GB" sz="1400">
                <a:solidFill>
                  <a:srgbClr val="222222"/>
                </a:solidFill>
                <a:highlight>
                  <a:srgbClr val="FFFFFF"/>
                </a:highlight>
                <a:latin typeface="Nunito Medium"/>
                <a:ea typeface="Nunito Medium"/>
                <a:cs typeface="Nunito Medium"/>
                <a:sym typeface="Nunito Medium"/>
              </a:rPr>
              <a:t> (pp. 4498-4507).</a:t>
            </a:r>
            <a:endParaRPr sz="1400">
              <a:solidFill>
                <a:srgbClr val="222222"/>
              </a:solidFill>
              <a:highlight>
                <a:srgbClr val="FFFFFF"/>
              </a:highlight>
              <a:latin typeface="Nunito Medium"/>
              <a:ea typeface="Nunito Medium"/>
              <a:cs typeface="Nunito Medium"/>
              <a:sym typeface="Nunito Medium"/>
            </a:endParaRPr>
          </a:p>
          <a:p>
            <a:pPr marL="457200" lvl="0" indent="-304165" algn="l" rtl="0">
              <a:lnSpc>
                <a:spcPct val="120000"/>
              </a:lnSpc>
              <a:spcBef>
                <a:spcPts val="0"/>
              </a:spcBef>
              <a:spcAft>
                <a:spcPts val="0"/>
              </a:spcAft>
              <a:buClr>
                <a:srgbClr val="222222"/>
              </a:buClr>
              <a:buSzPct val="100000"/>
              <a:buFont typeface="Nunito Medium"/>
              <a:buAutoNum type="arabicPeriod"/>
            </a:pPr>
            <a:r>
              <a:rPr lang="en-GB" sz="1400">
                <a:solidFill>
                  <a:srgbClr val="446E9B"/>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Livio Baldini Soares</a:t>
            </a:r>
            <a:r>
              <a:rPr lang="en-GB" sz="1400">
                <a:solidFill>
                  <a:srgbClr val="212529"/>
                </a:solidFill>
                <a:highlight>
                  <a:srgbClr val="FFFFFF"/>
                </a:highlight>
                <a:latin typeface="Roboto"/>
                <a:ea typeface="Roboto"/>
                <a:cs typeface="Roboto"/>
                <a:sym typeface="Roboto"/>
              </a:rPr>
              <a:t>, </a:t>
            </a:r>
            <a:r>
              <a:rPr lang="en-GB" sz="1400">
                <a:solidFill>
                  <a:srgbClr val="446E9B"/>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Nicholas FitzGerald</a:t>
            </a:r>
            <a:r>
              <a:rPr lang="en-GB" sz="1400">
                <a:solidFill>
                  <a:srgbClr val="212529"/>
                </a:solidFill>
                <a:highlight>
                  <a:srgbClr val="FFFFFF"/>
                </a:highlight>
                <a:latin typeface="Roboto"/>
                <a:ea typeface="Roboto"/>
                <a:cs typeface="Roboto"/>
                <a:sym typeface="Roboto"/>
              </a:rPr>
              <a:t>, </a:t>
            </a:r>
            <a:r>
              <a:rPr lang="en-GB" sz="1400">
                <a:solidFill>
                  <a:srgbClr val="446E9B"/>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Jeffrey Ling</a:t>
            </a:r>
            <a:r>
              <a:rPr lang="en-GB" sz="1400">
                <a:solidFill>
                  <a:srgbClr val="212529"/>
                </a:solidFill>
                <a:highlight>
                  <a:srgbClr val="FFFFFF"/>
                </a:highlight>
                <a:latin typeface="Roboto"/>
                <a:ea typeface="Roboto"/>
                <a:cs typeface="Roboto"/>
                <a:sym typeface="Roboto"/>
              </a:rPr>
              <a:t>, Tom Kwiatkowski</a:t>
            </a:r>
            <a:r>
              <a:rPr lang="en-GB" sz="1400"/>
              <a:t> </a:t>
            </a:r>
            <a:r>
              <a:rPr lang="en-GB" sz="1400">
                <a:highlight>
                  <a:srgbClr val="FFFFFF"/>
                </a:highlight>
                <a:latin typeface="Roboto"/>
                <a:ea typeface="Roboto"/>
                <a:cs typeface="Roboto"/>
                <a:sym typeface="Roboto"/>
              </a:rPr>
              <a:t>Matching the Blanks: Distributional Similarity for Relation Learning</a:t>
            </a:r>
            <a:endParaRPr sz="1400">
              <a:solidFill>
                <a:srgbClr val="446E9B"/>
              </a:solidFill>
              <a:highlight>
                <a:srgbClr val="FFFFFF"/>
              </a:highlight>
              <a:latin typeface="Roboto"/>
              <a:ea typeface="Roboto"/>
              <a:cs typeface="Roboto"/>
              <a:sym typeface="Roboto"/>
            </a:endParaRPr>
          </a:p>
          <a:p>
            <a:pPr marL="457200" lvl="0" indent="-304165" algn="l" rtl="0">
              <a:lnSpc>
                <a:spcPct val="115000"/>
              </a:lnSpc>
              <a:spcBef>
                <a:spcPts val="0"/>
              </a:spcBef>
              <a:spcAft>
                <a:spcPts val="0"/>
              </a:spcAft>
              <a:buClr>
                <a:srgbClr val="222222"/>
              </a:buClr>
              <a:buSzPct val="100000"/>
              <a:buFont typeface="Nunito Medium"/>
              <a:buAutoNum type="arabicPeriod"/>
            </a:pPr>
            <a:r>
              <a:rPr lang="en-GB" sz="1400">
                <a:latin typeface="Arial"/>
                <a:ea typeface="Arial"/>
                <a:cs typeface="Arial"/>
                <a:sym typeface="Arial"/>
              </a:rPr>
              <a:t>Syed, M.H.; Chung, S.-T.:  MenuNER: Domain-Adapted BERT Based NER Approach for a Domain with Limited Dataset and Its Application to Food Menu Domain. Appl. Sci. 2021, 11, 6007. https:// doi.org/10.3390/app11136007</a:t>
            </a:r>
            <a:endParaRPr sz="1400">
              <a:latin typeface="Arial"/>
              <a:ea typeface="Arial"/>
              <a:cs typeface="Arial"/>
              <a:sym typeface="Arial"/>
            </a:endParaRPr>
          </a:p>
          <a:p>
            <a:pPr marL="457200" lvl="0" indent="-314960" algn="l" rtl="0">
              <a:spcBef>
                <a:spcPts val="0"/>
              </a:spcBef>
              <a:spcAft>
                <a:spcPts val="0"/>
              </a:spcAft>
              <a:buClr>
                <a:srgbClr val="222222"/>
              </a:buClr>
              <a:buSzPct val="100000"/>
              <a:buFont typeface="Nunito Medium"/>
              <a:buAutoNum type="arabicPeriod"/>
            </a:pPr>
            <a:r>
              <a:rPr lang="en-GB" sz="1600">
                <a:solidFill>
                  <a:srgbClr val="222222"/>
                </a:solidFill>
                <a:highlight>
                  <a:srgbClr val="FFFFFF"/>
                </a:highlight>
                <a:latin typeface="Nunito Medium"/>
                <a:ea typeface="Nunito Medium"/>
                <a:cs typeface="Nunito Medium"/>
                <a:sym typeface="Nunito Medium"/>
              </a:rPr>
              <a:t>Clark K., Manning C., Deep Reinforcement Learning for Mention-Ranking Coreference Models, EMNLP, 2016</a:t>
            </a:r>
            <a:endParaRPr sz="1600">
              <a:solidFill>
                <a:srgbClr val="222222"/>
              </a:solidFill>
              <a:highlight>
                <a:srgbClr val="FFFFFF"/>
              </a:highlight>
              <a:latin typeface="Nunito Medium"/>
              <a:ea typeface="Nunito Medium"/>
              <a:cs typeface="Nunito Medium"/>
              <a:sym typeface="Nunito Medium"/>
            </a:endParaRPr>
          </a:p>
          <a:p>
            <a:pPr marL="457200" lvl="0" indent="-314960" algn="l" rtl="0">
              <a:spcBef>
                <a:spcPts val="0"/>
              </a:spcBef>
              <a:spcAft>
                <a:spcPts val="0"/>
              </a:spcAft>
              <a:buClr>
                <a:srgbClr val="222222"/>
              </a:buClr>
              <a:buSzPct val="100000"/>
              <a:buFont typeface="Nunito Medium"/>
              <a:buAutoNum type="arabicPeriod"/>
            </a:pPr>
            <a:r>
              <a:rPr lang="en-GB" sz="1600">
                <a:solidFill>
                  <a:srgbClr val="222222"/>
                </a:solidFill>
                <a:highlight>
                  <a:srgbClr val="FFFFFF"/>
                </a:highlight>
                <a:latin typeface="Nunito Medium"/>
                <a:ea typeface="Nunito Medium"/>
                <a:cs typeface="Nunito Medium"/>
                <a:sym typeface="Nunito Medium"/>
              </a:rPr>
              <a:t>Vashishth, S., Joshi, R, Prayaga, Sai S., Bhattacharyya, C, and Talukdar, P. Reside: Improving distantly-supervised neural relation extraction using side information</a:t>
            </a:r>
            <a:endParaRPr sz="1600">
              <a:solidFill>
                <a:srgbClr val="222222"/>
              </a:solidFill>
              <a:highlight>
                <a:srgbClr val="FFFFFF"/>
              </a:highlight>
              <a:latin typeface="Nunito Medium"/>
              <a:ea typeface="Nunito Medium"/>
              <a:cs typeface="Nunito Medium"/>
              <a:sym typeface="Nunito Medium"/>
            </a:endParaRPr>
          </a:p>
          <a:p>
            <a:pPr marL="0" lvl="0" indent="0" algn="l" rtl="0">
              <a:spcBef>
                <a:spcPts val="800"/>
              </a:spcBef>
              <a:spcAft>
                <a:spcPts val="0"/>
              </a:spcAft>
              <a:buNone/>
            </a:pPr>
            <a:endParaRPr sz="1600">
              <a:latin typeface="Nunito Medium"/>
              <a:ea typeface="Nunito Medium"/>
              <a:cs typeface="Nunito Medium"/>
              <a:sym typeface="Nunito Medium"/>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119"/>
          <p:cNvSpPr txBox="1">
            <a:spLocks noGrp="1"/>
          </p:cNvSpPr>
          <p:nvPr>
            <p:ph type="title"/>
          </p:nvPr>
        </p:nvSpPr>
        <p:spPr>
          <a:xfrm>
            <a:off x="471488" y="205383"/>
            <a:ext cx="5915100" cy="74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GB"/>
              <a:t>Resources</a:t>
            </a:r>
            <a:endParaRPr/>
          </a:p>
        </p:txBody>
      </p:sp>
      <p:sp>
        <p:nvSpPr>
          <p:cNvPr id="1176" name="Google Shape;1176;p119"/>
          <p:cNvSpPr txBox="1">
            <a:spLocks noGrp="1"/>
          </p:cNvSpPr>
          <p:nvPr>
            <p:ph type="body" idx="1"/>
          </p:nvPr>
        </p:nvSpPr>
        <p:spPr>
          <a:xfrm>
            <a:off x="471505" y="1026932"/>
            <a:ext cx="8244300" cy="3928500"/>
          </a:xfrm>
          <a:prstGeom prst="rect">
            <a:avLst/>
          </a:prstGeom>
          <a:noFill/>
          <a:ln>
            <a:noFill/>
          </a:ln>
        </p:spPr>
        <p:txBody>
          <a:bodyPr spcFirstLastPara="1" wrap="square" lIns="68575" tIns="34275" rIns="68575" bIns="34275" anchor="t" anchorCtr="0">
            <a:noAutofit/>
          </a:bodyPr>
          <a:lstStyle/>
          <a:p>
            <a:pPr marL="177800" lvl="0" indent="-184150" algn="l" rtl="0">
              <a:lnSpc>
                <a:spcPct val="80000"/>
              </a:lnSpc>
              <a:spcBef>
                <a:spcPts val="0"/>
              </a:spcBef>
              <a:spcAft>
                <a:spcPts val="0"/>
              </a:spcAft>
              <a:buClr>
                <a:schemeClr val="dk1"/>
              </a:buClr>
              <a:buSzPts val="1900"/>
              <a:buChar char="•"/>
            </a:pPr>
            <a:r>
              <a:rPr lang="en-GB" sz="1900"/>
              <a:t>SemEVAL-2010 Task-8: </a:t>
            </a:r>
            <a:r>
              <a:rPr lang="en-GB" sz="1900" u="sng">
                <a:solidFill>
                  <a:schemeClr val="accent1"/>
                </a:solidFill>
                <a:hlinkClick r:id="rId3">
                  <a:extLst>
                    <a:ext uri="{A12FA001-AC4F-418D-AE19-62706E023703}">
                      <ahyp:hlinkClr xmlns:ahyp="http://schemas.microsoft.com/office/drawing/2018/hyperlinkcolor" val="tx"/>
                    </a:ext>
                  </a:extLst>
                </a:hlinkClick>
              </a:rPr>
              <a:t>https://semeval2.fbk.eu/semeval2.php?location=tasks&amp;area=Semantic%20relations</a:t>
            </a:r>
            <a:endParaRPr sz="1900">
              <a:solidFill>
                <a:schemeClr val="accent1"/>
              </a:solidFill>
            </a:endParaRPr>
          </a:p>
          <a:p>
            <a:pPr marL="177800" lvl="0" indent="-184150" algn="l" rtl="0">
              <a:lnSpc>
                <a:spcPct val="80000"/>
              </a:lnSpc>
              <a:spcBef>
                <a:spcPts val="800"/>
              </a:spcBef>
              <a:spcAft>
                <a:spcPts val="0"/>
              </a:spcAft>
              <a:buClr>
                <a:schemeClr val="dk1"/>
              </a:buClr>
              <a:buSzPts val="1900"/>
              <a:buChar char="•"/>
            </a:pPr>
            <a:r>
              <a:rPr lang="en-GB" sz="1900"/>
              <a:t>KBP37: </a:t>
            </a:r>
            <a:r>
              <a:rPr lang="en-GB" sz="1900" u="sng">
                <a:solidFill>
                  <a:schemeClr val="hlink"/>
                </a:solidFill>
                <a:hlinkClick r:id="rId4"/>
              </a:rPr>
              <a:t>https://github.com/davidsbatista/Annotated-Semantic-Relationships-Datasets</a:t>
            </a:r>
            <a:endParaRPr sz="1900"/>
          </a:p>
          <a:p>
            <a:pPr marL="177800" lvl="0" indent="-184150" algn="l" rtl="0">
              <a:lnSpc>
                <a:spcPct val="80000"/>
              </a:lnSpc>
              <a:spcBef>
                <a:spcPts val="800"/>
              </a:spcBef>
              <a:spcAft>
                <a:spcPts val="0"/>
              </a:spcAft>
              <a:buClr>
                <a:schemeClr val="dk1"/>
              </a:buClr>
              <a:buSzPts val="1900"/>
              <a:buChar char="•"/>
            </a:pPr>
            <a:r>
              <a:rPr lang="en-GB" sz="1900"/>
              <a:t>The TAC Relation Extraction Dataset: </a:t>
            </a:r>
            <a:r>
              <a:rPr lang="en-GB" sz="1900" u="sng">
                <a:solidFill>
                  <a:schemeClr val="hlink"/>
                </a:solidFill>
                <a:hlinkClick r:id="rId5"/>
              </a:rPr>
              <a:t>https://nlp.stanford.edu/projects/tacred/</a:t>
            </a:r>
            <a:endParaRPr sz="1900"/>
          </a:p>
          <a:p>
            <a:pPr marL="177800" lvl="0" indent="-184150" algn="l" rtl="0">
              <a:lnSpc>
                <a:spcPct val="80000"/>
              </a:lnSpc>
              <a:spcBef>
                <a:spcPts val="800"/>
              </a:spcBef>
              <a:spcAft>
                <a:spcPts val="0"/>
              </a:spcAft>
              <a:buClr>
                <a:schemeClr val="dk1"/>
              </a:buClr>
              <a:buSzPts val="1900"/>
              <a:buChar char="•"/>
            </a:pPr>
            <a:r>
              <a:rPr lang="en-GB" sz="1900"/>
              <a:t>Riedel: </a:t>
            </a:r>
            <a:r>
              <a:rPr lang="en-GB" sz="1900" u="sng">
                <a:solidFill>
                  <a:schemeClr val="hlink"/>
                </a:solidFill>
                <a:hlinkClick r:id="rId6"/>
              </a:rPr>
              <a:t>https://github.com/davidsbatista/Annotated-Semantic-Relationships-Datasets/blob/master/README.md</a:t>
            </a:r>
            <a:endParaRPr sz="1900"/>
          </a:p>
          <a:p>
            <a:pPr marL="177800" lvl="0" indent="-184150" algn="l" rtl="0">
              <a:lnSpc>
                <a:spcPct val="80000"/>
              </a:lnSpc>
              <a:spcBef>
                <a:spcPts val="800"/>
              </a:spcBef>
              <a:spcAft>
                <a:spcPts val="0"/>
              </a:spcAft>
              <a:buClr>
                <a:schemeClr val="dk1"/>
              </a:buClr>
              <a:buSzPts val="1900"/>
              <a:buChar char="•"/>
            </a:pPr>
            <a:r>
              <a:rPr lang="en-GB" sz="1900"/>
              <a:t>GIDS: </a:t>
            </a:r>
            <a:r>
              <a:rPr lang="en-GB" sz="1900" u="sng">
                <a:solidFill>
                  <a:schemeClr val="hlink"/>
                </a:solidFill>
                <a:hlinkClick r:id="rId7"/>
              </a:rPr>
              <a:t>https://research.googleblog.com/2013/04/50000- lessons-on-how-to-read-relation.html</a:t>
            </a:r>
            <a:endParaRPr sz="1900"/>
          </a:p>
          <a:p>
            <a:pPr marL="177800" lvl="0" indent="-63500" algn="l" rtl="0">
              <a:lnSpc>
                <a:spcPct val="80000"/>
              </a:lnSpc>
              <a:spcBef>
                <a:spcPts val="800"/>
              </a:spcBef>
              <a:spcAft>
                <a:spcPts val="0"/>
              </a:spcAft>
              <a:buClr>
                <a:schemeClr val="dk1"/>
              </a:buClr>
              <a:buSzPts val="683"/>
              <a:buNone/>
            </a:pPr>
            <a:endParaRPr sz="1900"/>
          </a:p>
          <a:p>
            <a:pPr marL="177800" lvl="0" indent="-63500" algn="l" rtl="0">
              <a:lnSpc>
                <a:spcPct val="80000"/>
              </a:lnSpc>
              <a:spcBef>
                <a:spcPts val="800"/>
              </a:spcBef>
              <a:spcAft>
                <a:spcPts val="0"/>
              </a:spcAft>
              <a:buClr>
                <a:schemeClr val="dk1"/>
              </a:buClr>
              <a:buSzPts val="683"/>
              <a:buNone/>
            </a:pPr>
            <a:endParaRPr sz="1900"/>
          </a:p>
          <a:p>
            <a:pPr marL="177800" lvl="0" indent="-63500" algn="l" rtl="0">
              <a:lnSpc>
                <a:spcPct val="80000"/>
              </a:lnSpc>
              <a:spcBef>
                <a:spcPts val="800"/>
              </a:spcBef>
              <a:spcAft>
                <a:spcPts val="0"/>
              </a:spcAft>
              <a:buClr>
                <a:schemeClr val="dk1"/>
              </a:buClr>
              <a:buSzPts val="683"/>
              <a:buNone/>
            </a:pP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1"/>
          <p:cNvSpPr txBox="1">
            <a:spLocks noGrp="1"/>
          </p:cNvSpPr>
          <p:nvPr>
            <p:ph type="title"/>
          </p:nvPr>
        </p:nvSpPr>
        <p:spPr>
          <a:xfrm>
            <a:off x="1303800" y="37495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Enter Knowledge Graphs  </a:t>
            </a:r>
            <a:endParaRPr/>
          </a:p>
        </p:txBody>
      </p:sp>
      <p:sp>
        <p:nvSpPr>
          <p:cNvPr id="420" name="Google Shape;420;p31"/>
          <p:cNvSpPr txBox="1"/>
          <p:nvPr/>
        </p:nvSpPr>
        <p:spPr>
          <a:xfrm>
            <a:off x="1412400" y="1318225"/>
            <a:ext cx="6697200" cy="27600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GB" sz="1800">
                <a:latin typeface="Nunito Medium"/>
                <a:ea typeface="Nunito Medium"/>
                <a:cs typeface="Nunito Medium"/>
                <a:sym typeface="Nunito Medium"/>
              </a:rPr>
              <a:t>Knowledge Graphs </a:t>
            </a:r>
            <a:endParaRPr sz="1800">
              <a:latin typeface="Nunito Medium"/>
              <a:ea typeface="Nunito Medium"/>
              <a:cs typeface="Nunito Medium"/>
              <a:sym typeface="Nunito Medium"/>
            </a:endParaRPr>
          </a:p>
          <a:p>
            <a:pPr marL="457200" lvl="0" indent="-342900" algn="l" rtl="0">
              <a:lnSpc>
                <a:spcPct val="107916"/>
              </a:lnSpc>
              <a:spcBef>
                <a:spcPts val="800"/>
              </a:spcBef>
              <a:spcAft>
                <a:spcPts val="0"/>
              </a:spcAft>
              <a:buSzPts val="1800"/>
              <a:buFont typeface="Nunito Medium"/>
              <a:buChar char="●"/>
            </a:pPr>
            <a:r>
              <a:rPr lang="en-GB" sz="1800">
                <a:latin typeface="Nunito Medium"/>
                <a:ea typeface="Nunito Medium"/>
                <a:cs typeface="Nunito Medium"/>
                <a:sym typeface="Nunito Medium"/>
              </a:rPr>
              <a:t>can store </a:t>
            </a:r>
            <a:r>
              <a:rPr lang="en-GB" sz="1800" b="1" i="1">
                <a:latin typeface="Nunito"/>
                <a:ea typeface="Nunito"/>
                <a:cs typeface="Nunito"/>
                <a:sym typeface="Nunito"/>
              </a:rPr>
              <a:t>complex world knowledge</a:t>
            </a:r>
            <a:r>
              <a:rPr lang="en-GB" sz="1800">
                <a:latin typeface="Nunito Medium"/>
                <a:ea typeface="Nunito Medium"/>
                <a:cs typeface="Nunito Medium"/>
                <a:sym typeface="Nunito Medium"/>
              </a:rPr>
              <a:t> </a:t>
            </a:r>
            <a:endParaRPr sz="1800">
              <a:latin typeface="Nunito Medium"/>
              <a:ea typeface="Nunito Medium"/>
              <a:cs typeface="Nunito Medium"/>
              <a:sym typeface="Nunito Medium"/>
            </a:endParaRPr>
          </a:p>
          <a:p>
            <a:pPr marL="457200" lvl="0" indent="-342900" algn="l" rtl="0">
              <a:lnSpc>
                <a:spcPct val="107916"/>
              </a:lnSpc>
              <a:spcBef>
                <a:spcPts val="0"/>
              </a:spcBef>
              <a:spcAft>
                <a:spcPts val="0"/>
              </a:spcAft>
              <a:buSzPts val="1800"/>
              <a:buFont typeface="Nunito Medium"/>
              <a:buChar char="●"/>
            </a:pPr>
            <a:r>
              <a:rPr lang="en-GB" sz="1800" b="1" i="1">
                <a:latin typeface="Nunito"/>
                <a:ea typeface="Nunito"/>
                <a:cs typeface="Nunito"/>
                <a:sym typeface="Nunito"/>
              </a:rPr>
              <a:t>agglomerated</a:t>
            </a:r>
            <a:r>
              <a:rPr lang="en-GB" sz="1800">
                <a:latin typeface="Nunito Medium"/>
                <a:ea typeface="Nunito Medium"/>
                <a:cs typeface="Nunito Medium"/>
                <a:sym typeface="Nunito Medium"/>
              </a:rPr>
              <a:t> from </a:t>
            </a:r>
            <a:r>
              <a:rPr lang="en-GB" sz="1800" b="1" i="1">
                <a:latin typeface="Nunito"/>
                <a:ea typeface="Nunito"/>
                <a:cs typeface="Nunito"/>
                <a:sym typeface="Nunito"/>
              </a:rPr>
              <a:t>heterogeneous</a:t>
            </a:r>
            <a:r>
              <a:rPr lang="en-GB" sz="1800">
                <a:latin typeface="Nunito Medium"/>
                <a:ea typeface="Nunito Medium"/>
                <a:cs typeface="Nunito Medium"/>
                <a:sym typeface="Nunito Medium"/>
              </a:rPr>
              <a:t> sources</a:t>
            </a:r>
            <a:endParaRPr sz="1800">
              <a:latin typeface="Nunito Medium"/>
              <a:ea typeface="Nunito Medium"/>
              <a:cs typeface="Nunito Medium"/>
              <a:sym typeface="Nunito Medium"/>
            </a:endParaRPr>
          </a:p>
          <a:p>
            <a:pPr marL="457200" lvl="0" indent="-342900" algn="l" rtl="0">
              <a:lnSpc>
                <a:spcPct val="107916"/>
              </a:lnSpc>
              <a:spcBef>
                <a:spcPts val="0"/>
              </a:spcBef>
              <a:spcAft>
                <a:spcPts val="0"/>
              </a:spcAft>
              <a:buSzPts val="1800"/>
              <a:buFont typeface="Nunito Medium"/>
              <a:buChar char="●"/>
            </a:pPr>
            <a:r>
              <a:rPr lang="en-GB" sz="1800">
                <a:latin typeface="Nunito Medium"/>
                <a:ea typeface="Nunito Medium"/>
                <a:cs typeface="Nunito Medium"/>
                <a:sym typeface="Nunito Medium"/>
              </a:rPr>
              <a:t> in a format that is both </a:t>
            </a:r>
            <a:r>
              <a:rPr lang="en-GB" sz="1800" b="1" i="1">
                <a:latin typeface="Nunito"/>
                <a:ea typeface="Nunito"/>
                <a:cs typeface="Nunito"/>
                <a:sym typeface="Nunito"/>
              </a:rPr>
              <a:t>machine readable and human interpretable </a:t>
            </a:r>
            <a:endParaRPr sz="1800" b="1" i="1">
              <a:latin typeface="Nunito"/>
              <a:ea typeface="Nunito"/>
              <a:cs typeface="Nunito"/>
              <a:sym typeface="Nunito"/>
            </a:endParaRPr>
          </a:p>
          <a:p>
            <a:pPr marL="457200" lvl="0" indent="-342900" algn="l" rtl="0">
              <a:lnSpc>
                <a:spcPct val="107916"/>
              </a:lnSpc>
              <a:spcBef>
                <a:spcPts val="0"/>
              </a:spcBef>
              <a:spcAft>
                <a:spcPts val="0"/>
              </a:spcAft>
              <a:buSzPts val="1800"/>
              <a:buFont typeface="Nunito Medium"/>
              <a:buChar char="●"/>
            </a:pPr>
            <a:r>
              <a:rPr lang="en-GB" sz="1800">
                <a:latin typeface="Nunito Medium"/>
                <a:ea typeface="Nunito Medium"/>
                <a:cs typeface="Nunito Medium"/>
                <a:sym typeface="Nunito Medium"/>
              </a:rPr>
              <a:t> comes with the </a:t>
            </a:r>
            <a:r>
              <a:rPr lang="en-GB" sz="1800" b="1" i="1">
                <a:latin typeface="Nunito"/>
                <a:ea typeface="Nunito"/>
                <a:cs typeface="Nunito"/>
                <a:sym typeface="Nunito"/>
              </a:rPr>
              <a:t>right reasoning algorithms to facilitate contextually powered data analytics</a:t>
            </a:r>
            <a:r>
              <a:rPr lang="en-GB" sz="1800">
                <a:latin typeface="Nunito Medium"/>
                <a:ea typeface="Nunito Medium"/>
                <a:cs typeface="Nunito Medium"/>
                <a:sym typeface="Nunito Medium"/>
              </a:rPr>
              <a:t> </a:t>
            </a:r>
            <a:endParaRPr sz="1800">
              <a:solidFill>
                <a:schemeClr val="dk2"/>
              </a:solidFill>
              <a:latin typeface="Nunito Medium"/>
              <a:ea typeface="Nunito Medium"/>
              <a:cs typeface="Nunito Medium"/>
              <a:sym typeface="Nunito Medium"/>
            </a:endParaRPr>
          </a:p>
          <a:p>
            <a:pPr marL="0" lvl="0" indent="0" algn="l" rtl="0">
              <a:spcBef>
                <a:spcPts val="800"/>
              </a:spcBef>
              <a:spcAft>
                <a:spcPts val="0"/>
              </a:spcAft>
              <a:buNone/>
            </a:pPr>
            <a:endParaRPr sz="1800">
              <a:latin typeface="Nunito Medium"/>
              <a:ea typeface="Nunito Medium"/>
              <a:cs typeface="Nunito Medium"/>
              <a:sym typeface="Nunit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2"/>
          <p:cNvSpPr txBox="1">
            <a:spLocks noGrp="1"/>
          </p:cNvSpPr>
          <p:nvPr>
            <p:ph type="title"/>
          </p:nvPr>
        </p:nvSpPr>
        <p:spPr>
          <a:xfrm>
            <a:off x="1230875" y="458950"/>
            <a:ext cx="7030500" cy="529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Capturing World Knowledge </a:t>
            </a:r>
            <a:endParaRPr/>
          </a:p>
        </p:txBody>
      </p:sp>
      <p:sp>
        <p:nvSpPr>
          <p:cNvPr id="426" name="Google Shape;426;p32"/>
          <p:cNvSpPr txBox="1">
            <a:spLocks noGrp="1"/>
          </p:cNvSpPr>
          <p:nvPr>
            <p:ph type="body" idx="1"/>
          </p:nvPr>
        </p:nvSpPr>
        <p:spPr>
          <a:xfrm>
            <a:off x="1230875" y="1093100"/>
            <a:ext cx="4418700" cy="7659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800"/>
              </a:spcAft>
              <a:buSzPts val="935"/>
              <a:buNone/>
            </a:pPr>
            <a:r>
              <a:rPr lang="en-GB" sz="1560">
                <a:solidFill>
                  <a:srgbClr val="000000"/>
                </a:solidFill>
                <a:latin typeface="Nunito Medium"/>
                <a:ea typeface="Nunito Medium"/>
                <a:cs typeface="Nunito Medium"/>
                <a:sym typeface="Nunito Medium"/>
              </a:rPr>
              <a:t>Knowledge-graph captures world knowledge in the form of a network of real-world entities and their relations</a:t>
            </a:r>
            <a:endParaRPr sz="1560">
              <a:latin typeface="Nunito Medium"/>
              <a:ea typeface="Nunito Medium"/>
              <a:cs typeface="Nunito Medium"/>
              <a:sym typeface="Nunito Medium"/>
            </a:endParaRPr>
          </a:p>
        </p:txBody>
      </p:sp>
      <p:pic>
        <p:nvPicPr>
          <p:cNvPr id="427" name="Google Shape;427;p32"/>
          <p:cNvPicPr preferRelativeResize="0"/>
          <p:nvPr/>
        </p:nvPicPr>
        <p:blipFill>
          <a:blip r:embed="rId3">
            <a:alphaModFix/>
          </a:blip>
          <a:stretch>
            <a:fillRect/>
          </a:stretch>
        </p:blipFill>
        <p:spPr>
          <a:xfrm>
            <a:off x="1377125" y="2292900"/>
            <a:ext cx="2974980" cy="2236200"/>
          </a:xfrm>
          <a:prstGeom prst="rect">
            <a:avLst/>
          </a:prstGeom>
          <a:noFill/>
          <a:ln>
            <a:noFill/>
          </a:ln>
        </p:spPr>
      </p:pic>
      <p:grpSp>
        <p:nvGrpSpPr>
          <p:cNvPr id="428" name="Google Shape;428;p32"/>
          <p:cNvGrpSpPr/>
          <p:nvPr/>
        </p:nvGrpSpPr>
        <p:grpSpPr>
          <a:xfrm>
            <a:off x="4849125" y="1466000"/>
            <a:ext cx="3946825" cy="3361650"/>
            <a:chOff x="4849125" y="1466000"/>
            <a:chExt cx="3946825" cy="3361650"/>
          </a:xfrm>
        </p:grpSpPr>
        <p:sp>
          <p:nvSpPr>
            <p:cNvPr id="429" name="Google Shape;429;p32"/>
            <p:cNvSpPr txBox="1"/>
            <p:nvPr/>
          </p:nvSpPr>
          <p:spPr>
            <a:xfrm>
              <a:off x="6041252" y="1524850"/>
              <a:ext cx="1021200" cy="554100"/>
            </a:xfrm>
            <a:prstGeom prst="rect">
              <a:avLst/>
            </a:prstGeom>
            <a:noFill/>
            <a:ln w="9525" cap="flat" cmpd="sng">
              <a:solidFill>
                <a:srgbClr val="00B05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Nunito"/>
                  <a:ea typeface="Nunito"/>
                  <a:cs typeface="Nunito"/>
                  <a:sym typeface="Nunito"/>
                </a:rPr>
                <a:t>Starbucks Corpn.</a:t>
              </a:r>
              <a:endParaRPr sz="1200">
                <a:latin typeface="Nunito"/>
                <a:ea typeface="Nunito"/>
                <a:cs typeface="Nunito"/>
                <a:sym typeface="Nunito"/>
              </a:endParaRPr>
            </a:p>
          </p:txBody>
        </p:sp>
        <p:cxnSp>
          <p:nvCxnSpPr>
            <p:cNvPr id="430" name="Google Shape;430;p32"/>
            <p:cNvCxnSpPr>
              <a:stCxn id="429" idx="2"/>
              <a:endCxn id="431" idx="0"/>
            </p:cNvCxnSpPr>
            <p:nvPr/>
          </p:nvCxnSpPr>
          <p:spPr>
            <a:xfrm>
              <a:off x="6551852" y="2078950"/>
              <a:ext cx="385500" cy="671100"/>
            </a:xfrm>
            <a:prstGeom prst="straightConnector1">
              <a:avLst/>
            </a:prstGeom>
            <a:noFill/>
            <a:ln w="9525" cap="flat" cmpd="sng">
              <a:solidFill>
                <a:schemeClr val="dk2"/>
              </a:solidFill>
              <a:prstDash val="solid"/>
              <a:round/>
              <a:headEnd type="none" w="med" len="med"/>
              <a:tailEnd type="triangle" w="med" len="med"/>
            </a:ln>
          </p:spPr>
        </p:cxnSp>
        <p:pic>
          <p:nvPicPr>
            <p:cNvPr id="431" name="Google Shape;431;p32"/>
            <p:cNvPicPr preferRelativeResize="0"/>
            <p:nvPr/>
          </p:nvPicPr>
          <p:blipFill>
            <a:blip r:embed="rId4">
              <a:alphaModFix/>
            </a:blip>
            <a:stretch>
              <a:fillRect/>
            </a:stretch>
          </p:blipFill>
          <p:spPr>
            <a:xfrm>
              <a:off x="6496025" y="2750000"/>
              <a:ext cx="882900" cy="529742"/>
            </a:xfrm>
            <a:prstGeom prst="rect">
              <a:avLst/>
            </a:prstGeom>
            <a:noFill/>
            <a:ln>
              <a:noFill/>
            </a:ln>
          </p:spPr>
        </p:pic>
        <p:cxnSp>
          <p:nvCxnSpPr>
            <p:cNvPr id="432" name="Google Shape;432;p32"/>
            <p:cNvCxnSpPr>
              <a:stCxn id="433" idx="2"/>
              <a:endCxn id="431" idx="0"/>
            </p:cNvCxnSpPr>
            <p:nvPr/>
          </p:nvCxnSpPr>
          <p:spPr>
            <a:xfrm flipH="1">
              <a:off x="6937538" y="2020100"/>
              <a:ext cx="816900" cy="729900"/>
            </a:xfrm>
            <a:prstGeom prst="straightConnector1">
              <a:avLst/>
            </a:prstGeom>
            <a:noFill/>
            <a:ln w="9525" cap="flat" cmpd="sng">
              <a:solidFill>
                <a:schemeClr val="dk2"/>
              </a:solidFill>
              <a:prstDash val="solid"/>
              <a:round/>
              <a:headEnd type="none" w="med" len="med"/>
              <a:tailEnd type="triangle" w="med" len="med"/>
            </a:ln>
          </p:spPr>
        </p:cxnSp>
        <p:sp>
          <p:nvSpPr>
            <p:cNvPr id="433" name="Google Shape;433;p32"/>
            <p:cNvSpPr txBox="1"/>
            <p:nvPr/>
          </p:nvSpPr>
          <p:spPr>
            <a:xfrm>
              <a:off x="7312988" y="1466000"/>
              <a:ext cx="882900" cy="554100"/>
            </a:xfrm>
            <a:prstGeom prst="rect">
              <a:avLst/>
            </a:prstGeom>
            <a:noFill/>
            <a:ln w="9525" cap="flat" cmpd="sng">
              <a:solidFill>
                <a:srgbClr val="00B05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Nunito"/>
                  <a:ea typeface="Nunito"/>
                  <a:cs typeface="Nunito"/>
                  <a:sym typeface="Nunito"/>
                </a:rPr>
                <a:t>Tata Group</a:t>
              </a:r>
              <a:endParaRPr sz="1200">
                <a:latin typeface="Nunito"/>
                <a:ea typeface="Nunito"/>
                <a:cs typeface="Nunito"/>
                <a:sym typeface="Nunito"/>
              </a:endParaRPr>
            </a:p>
          </p:txBody>
        </p:sp>
        <p:sp>
          <p:nvSpPr>
            <p:cNvPr id="434" name="Google Shape;434;p32"/>
            <p:cNvSpPr txBox="1"/>
            <p:nvPr/>
          </p:nvSpPr>
          <p:spPr>
            <a:xfrm>
              <a:off x="7371850" y="2262800"/>
              <a:ext cx="1424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latin typeface="Nunito"/>
                  <a:ea typeface="Nunito"/>
                  <a:cs typeface="Nunito"/>
                  <a:sym typeface="Nunito"/>
                </a:rPr>
                <a:t>Owns 50%</a:t>
              </a:r>
              <a:endParaRPr sz="1100" b="1">
                <a:latin typeface="Nunito"/>
                <a:ea typeface="Nunito"/>
                <a:cs typeface="Nunito"/>
                <a:sym typeface="Nunito"/>
              </a:endParaRPr>
            </a:p>
          </p:txBody>
        </p:sp>
        <p:sp>
          <p:nvSpPr>
            <p:cNvPr id="435" name="Google Shape;435;p32"/>
            <p:cNvSpPr txBox="1"/>
            <p:nvPr/>
          </p:nvSpPr>
          <p:spPr>
            <a:xfrm>
              <a:off x="5841175" y="2262800"/>
              <a:ext cx="1424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latin typeface="Nunito"/>
                  <a:ea typeface="Nunito"/>
                  <a:cs typeface="Nunito"/>
                  <a:sym typeface="Nunito"/>
                </a:rPr>
                <a:t>Owns 50%</a:t>
              </a:r>
              <a:endParaRPr sz="1100" b="1">
                <a:latin typeface="Nunito"/>
                <a:ea typeface="Nunito"/>
                <a:cs typeface="Nunito"/>
                <a:sym typeface="Nunito"/>
              </a:endParaRPr>
            </a:p>
          </p:txBody>
        </p:sp>
        <p:sp>
          <p:nvSpPr>
            <p:cNvPr id="436" name="Google Shape;436;p32"/>
            <p:cNvSpPr/>
            <p:nvPr/>
          </p:nvSpPr>
          <p:spPr>
            <a:xfrm>
              <a:off x="5540850" y="3669750"/>
              <a:ext cx="5004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t>S1</a:t>
              </a:r>
              <a:endParaRPr sz="1100"/>
            </a:p>
          </p:txBody>
        </p:sp>
        <p:sp>
          <p:nvSpPr>
            <p:cNvPr id="437" name="Google Shape;437;p32"/>
            <p:cNvSpPr/>
            <p:nvPr/>
          </p:nvSpPr>
          <p:spPr>
            <a:xfrm>
              <a:off x="6687275" y="3669750"/>
              <a:ext cx="5004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t>S2</a:t>
              </a:r>
              <a:endParaRPr sz="1100"/>
            </a:p>
          </p:txBody>
        </p:sp>
        <p:sp>
          <p:nvSpPr>
            <p:cNvPr id="438" name="Google Shape;438;p32"/>
            <p:cNvSpPr/>
            <p:nvPr/>
          </p:nvSpPr>
          <p:spPr>
            <a:xfrm>
              <a:off x="7833700" y="3669750"/>
              <a:ext cx="5004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t>S2</a:t>
              </a:r>
              <a:endParaRPr sz="1100"/>
            </a:p>
          </p:txBody>
        </p:sp>
        <p:cxnSp>
          <p:nvCxnSpPr>
            <p:cNvPr id="439" name="Google Shape;439;p32"/>
            <p:cNvCxnSpPr>
              <a:stCxn id="436" idx="0"/>
              <a:endCxn id="431" idx="2"/>
            </p:cNvCxnSpPr>
            <p:nvPr/>
          </p:nvCxnSpPr>
          <p:spPr>
            <a:xfrm rot="10800000" flipH="1">
              <a:off x="5791050" y="3279750"/>
              <a:ext cx="1146300" cy="390000"/>
            </a:xfrm>
            <a:prstGeom prst="straightConnector1">
              <a:avLst/>
            </a:prstGeom>
            <a:noFill/>
            <a:ln w="9525" cap="flat" cmpd="sng">
              <a:solidFill>
                <a:schemeClr val="dk2"/>
              </a:solidFill>
              <a:prstDash val="solid"/>
              <a:round/>
              <a:headEnd type="none" w="med" len="med"/>
              <a:tailEnd type="triangle" w="med" len="med"/>
            </a:ln>
          </p:spPr>
        </p:cxnSp>
        <p:cxnSp>
          <p:nvCxnSpPr>
            <p:cNvPr id="440" name="Google Shape;440;p32"/>
            <p:cNvCxnSpPr>
              <a:stCxn id="437" idx="0"/>
              <a:endCxn id="431" idx="2"/>
            </p:cNvCxnSpPr>
            <p:nvPr/>
          </p:nvCxnSpPr>
          <p:spPr>
            <a:xfrm rot="10800000">
              <a:off x="6937475" y="3279750"/>
              <a:ext cx="0" cy="390000"/>
            </a:xfrm>
            <a:prstGeom prst="straightConnector1">
              <a:avLst/>
            </a:prstGeom>
            <a:noFill/>
            <a:ln w="9525" cap="flat" cmpd="sng">
              <a:solidFill>
                <a:schemeClr val="dk2"/>
              </a:solidFill>
              <a:prstDash val="solid"/>
              <a:round/>
              <a:headEnd type="none" w="med" len="med"/>
              <a:tailEnd type="triangle" w="med" len="med"/>
            </a:ln>
          </p:spPr>
        </p:cxnSp>
        <p:cxnSp>
          <p:nvCxnSpPr>
            <p:cNvPr id="441" name="Google Shape;441;p32"/>
            <p:cNvCxnSpPr>
              <a:stCxn id="438" idx="0"/>
              <a:endCxn id="431" idx="2"/>
            </p:cNvCxnSpPr>
            <p:nvPr/>
          </p:nvCxnSpPr>
          <p:spPr>
            <a:xfrm rot="10800000">
              <a:off x="6937600" y="3279750"/>
              <a:ext cx="1146300" cy="390000"/>
            </a:xfrm>
            <a:prstGeom prst="straightConnector1">
              <a:avLst/>
            </a:prstGeom>
            <a:noFill/>
            <a:ln w="9525" cap="flat" cmpd="sng">
              <a:solidFill>
                <a:schemeClr val="dk2"/>
              </a:solidFill>
              <a:prstDash val="solid"/>
              <a:round/>
              <a:headEnd type="none" w="med" len="med"/>
              <a:tailEnd type="triangle" w="med" len="med"/>
            </a:ln>
          </p:spPr>
        </p:cxnSp>
        <p:sp>
          <p:nvSpPr>
            <p:cNvPr id="442" name="Google Shape;442;p32"/>
            <p:cNvSpPr txBox="1"/>
            <p:nvPr/>
          </p:nvSpPr>
          <p:spPr>
            <a:xfrm>
              <a:off x="4849125" y="4458350"/>
              <a:ext cx="1358100" cy="3693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Nunito"/>
                  <a:ea typeface="Nunito"/>
                  <a:cs typeface="Nunito"/>
                  <a:sym typeface="Nunito"/>
                </a:rPr>
                <a:t>Ambi Mall VK</a:t>
              </a:r>
              <a:endParaRPr sz="1200" b="1">
                <a:latin typeface="Nunito"/>
                <a:ea typeface="Nunito"/>
                <a:cs typeface="Nunito"/>
                <a:sym typeface="Nunito"/>
              </a:endParaRPr>
            </a:p>
          </p:txBody>
        </p:sp>
        <p:sp>
          <p:nvSpPr>
            <p:cNvPr id="443" name="Google Shape;443;p32"/>
            <p:cNvSpPr txBox="1"/>
            <p:nvPr/>
          </p:nvSpPr>
          <p:spPr>
            <a:xfrm>
              <a:off x="7542950" y="4458350"/>
              <a:ext cx="882900" cy="3693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Nunito"/>
                  <a:ea typeface="Nunito"/>
                  <a:cs typeface="Nunito"/>
                  <a:sym typeface="Nunito"/>
                </a:rPr>
                <a:t>T3 IGIA</a:t>
              </a:r>
              <a:endParaRPr sz="1200" b="1">
                <a:latin typeface="Nunito"/>
                <a:ea typeface="Nunito"/>
                <a:cs typeface="Nunito"/>
                <a:sym typeface="Nunito"/>
              </a:endParaRPr>
            </a:p>
          </p:txBody>
        </p:sp>
        <p:sp>
          <p:nvSpPr>
            <p:cNvPr id="444" name="Google Shape;444;p32"/>
            <p:cNvSpPr txBox="1"/>
            <p:nvPr/>
          </p:nvSpPr>
          <p:spPr>
            <a:xfrm>
              <a:off x="6433638" y="4458350"/>
              <a:ext cx="882900" cy="3693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Nunito"/>
                  <a:ea typeface="Nunito"/>
                  <a:cs typeface="Nunito"/>
                  <a:sym typeface="Nunito"/>
                </a:rPr>
                <a:t>T1 IGIA</a:t>
              </a:r>
              <a:endParaRPr sz="1200" b="1">
                <a:latin typeface="Nunito"/>
                <a:ea typeface="Nunito"/>
                <a:cs typeface="Nunito"/>
                <a:sym typeface="Nunito"/>
              </a:endParaRPr>
            </a:p>
          </p:txBody>
        </p:sp>
        <p:cxnSp>
          <p:nvCxnSpPr>
            <p:cNvPr id="445" name="Google Shape;445;p32"/>
            <p:cNvCxnSpPr>
              <a:stCxn id="436" idx="4"/>
              <a:endCxn id="442" idx="0"/>
            </p:cNvCxnSpPr>
            <p:nvPr/>
          </p:nvCxnSpPr>
          <p:spPr>
            <a:xfrm flipH="1">
              <a:off x="5528250" y="4199550"/>
              <a:ext cx="262800" cy="258900"/>
            </a:xfrm>
            <a:prstGeom prst="straightConnector1">
              <a:avLst/>
            </a:prstGeom>
            <a:noFill/>
            <a:ln w="9525" cap="flat" cmpd="sng">
              <a:solidFill>
                <a:schemeClr val="dk2"/>
              </a:solidFill>
              <a:prstDash val="solid"/>
              <a:round/>
              <a:headEnd type="none" w="med" len="med"/>
              <a:tailEnd type="triangle" w="med" len="med"/>
            </a:ln>
          </p:spPr>
        </p:cxnSp>
        <p:cxnSp>
          <p:nvCxnSpPr>
            <p:cNvPr id="446" name="Google Shape;446;p32"/>
            <p:cNvCxnSpPr>
              <a:endCxn id="444" idx="0"/>
            </p:cNvCxnSpPr>
            <p:nvPr/>
          </p:nvCxnSpPr>
          <p:spPr>
            <a:xfrm>
              <a:off x="6875088" y="4199450"/>
              <a:ext cx="0" cy="258900"/>
            </a:xfrm>
            <a:prstGeom prst="straightConnector1">
              <a:avLst/>
            </a:prstGeom>
            <a:noFill/>
            <a:ln w="9525" cap="flat" cmpd="sng">
              <a:solidFill>
                <a:schemeClr val="dk2"/>
              </a:solidFill>
              <a:prstDash val="solid"/>
              <a:round/>
              <a:headEnd type="none" w="med" len="med"/>
              <a:tailEnd type="triangle" w="med" len="med"/>
            </a:ln>
          </p:spPr>
        </p:cxnSp>
        <p:cxnSp>
          <p:nvCxnSpPr>
            <p:cNvPr id="447" name="Google Shape;447;p32"/>
            <p:cNvCxnSpPr>
              <a:stCxn id="438" idx="4"/>
              <a:endCxn id="443" idx="0"/>
            </p:cNvCxnSpPr>
            <p:nvPr/>
          </p:nvCxnSpPr>
          <p:spPr>
            <a:xfrm flipH="1">
              <a:off x="7984300" y="4199550"/>
              <a:ext cx="99600" cy="25890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3"/>
          <p:cNvSpPr txBox="1">
            <a:spLocks noGrp="1"/>
          </p:cNvSpPr>
          <p:nvPr>
            <p:ph type="title"/>
          </p:nvPr>
        </p:nvSpPr>
        <p:spPr>
          <a:xfrm>
            <a:off x="1303800" y="445550"/>
            <a:ext cx="7030500" cy="566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Walking backwards - Semantic Web</a:t>
            </a:r>
            <a:endParaRPr/>
          </a:p>
        </p:txBody>
      </p:sp>
      <p:sp>
        <p:nvSpPr>
          <p:cNvPr id="453" name="Google Shape;453;p33"/>
          <p:cNvSpPr txBox="1">
            <a:spLocks noGrp="1"/>
          </p:cNvSpPr>
          <p:nvPr>
            <p:ph type="body" idx="1"/>
          </p:nvPr>
        </p:nvSpPr>
        <p:spPr>
          <a:xfrm>
            <a:off x="621125" y="1271200"/>
            <a:ext cx="4204500" cy="3447600"/>
          </a:xfrm>
          <a:prstGeom prst="rect">
            <a:avLst/>
          </a:prstGeom>
        </p:spPr>
        <p:txBody>
          <a:bodyPr spcFirstLastPara="1" wrap="square" lIns="91425" tIns="91425" rIns="91425" bIns="91425" anchor="t" anchorCtr="0">
            <a:normAutofit lnSpcReduction="20000"/>
          </a:bodyPr>
          <a:lstStyle/>
          <a:p>
            <a:pPr marL="457200" lvl="0" indent="-330200" algn="l" rtl="0">
              <a:lnSpc>
                <a:spcPct val="107916"/>
              </a:lnSpc>
              <a:spcBef>
                <a:spcPts val="0"/>
              </a:spcBef>
              <a:spcAft>
                <a:spcPts val="0"/>
              </a:spcAft>
              <a:buClr>
                <a:srgbClr val="000000"/>
              </a:buClr>
              <a:buSzPts val="1600"/>
              <a:buFont typeface="Nunito Medium"/>
              <a:buChar char="●"/>
            </a:pPr>
            <a:r>
              <a:rPr lang="en-GB" sz="1600">
                <a:solidFill>
                  <a:srgbClr val="000000"/>
                </a:solidFill>
                <a:latin typeface="Nunito Medium"/>
                <a:ea typeface="Nunito Medium"/>
                <a:cs typeface="Nunito Medium"/>
                <a:sym typeface="Nunito Medium"/>
              </a:rPr>
              <a:t>Semantic web was a term coined by Berners-Lee in 2000</a:t>
            </a:r>
            <a:endParaRPr sz="1600">
              <a:solidFill>
                <a:srgbClr val="000000"/>
              </a:solidFill>
              <a:latin typeface="Nunito Medium"/>
              <a:ea typeface="Nunito Medium"/>
              <a:cs typeface="Nunito Medium"/>
              <a:sym typeface="Nunito Medium"/>
            </a:endParaRPr>
          </a:p>
          <a:p>
            <a:pPr marL="457200" lvl="0" indent="0" algn="l" rtl="0">
              <a:lnSpc>
                <a:spcPct val="107916"/>
              </a:lnSpc>
              <a:spcBef>
                <a:spcPts val="800"/>
              </a:spcBef>
              <a:spcAft>
                <a:spcPts val="0"/>
              </a:spcAft>
              <a:buNone/>
            </a:pPr>
            <a:endParaRPr sz="1600">
              <a:solidFill>
                <a:srgbClr val="000000"/>
              </a:solidFill>
              <a:latin typeface="Nunito Medium"/>
              <a:ea typeface="Nunito Medium"/>
              <a:cs typeface="Nunito Medium"/>
              <a:sym typeface="Nunito Medium"/>
            </a:endParaRPr>
          </a:p>
          <a:p>
            <a:pPr marL="457200" lvl="0" indent="-330200" algn="l" rtl="0">
              <a:lnSpc>
                <a:spcPct val="107916"/>
              </a:lnSpc>
              <a:spcBef>
                <a:spcPts val="800"/>
              </a:spcBef>
              <a:spcAft>
                <a:spcPts val="0"/>
              </a:spcAft>
              <a:buClr>
                <a:srgbClr val="000000"/>
              </a:buClr>
              <a:buSzPts val="1600"/>
              <a:buChar char="●"/>
            </a:pPr>
            <a:r>
              <a:rPr lang="en-GB" sz="1600">
                <a:solidFill>
                  <a:srgbClr val="000000"/>
                </a:solidFill>
                <a:latin typeface="Nunito Medium"/>
                <a:ea typeface="Nunito Medium"/>
                <a:cs typeface="Nunito Medium"/>
                <a:sym typeface="Nunito Medium"/>
              </a:rPr>
              <a:t>Can the </a:t>
            </a:r>
            <a:r>
              <a:rPr lang="en-GB" sz="1600" b="1" i="1">
                <a:solidFill>
                  <a:srgbClr val="000000"/>
                </a:solidFill>
              </a:rPr>
              <a:t>Internet data be made machine-readable?</a:t>
            </a:r>
            <a:endParaRPr sz="1600" b="1" i="1">
              <a:solidFill>
                <a:srgbClr val="000000"/>
              </a:solidFill>
            </a:endParaRPr>
          </a:p>
          <a:p>
            <a:pPr marL="457200" lvl="0" indent="0" algn="l" rtl="0">
              <a:lnSpc>
                <a:spcPct val="107916"/>
              </a:lnSpc>
              <a:spcBef>
                <a:spcPts val="800"/>
              </a:spcBef>
              <a:spcAft>
                <a:spcPts val="0"/>
              </a:spcAft>
              <a:buNone/>
            </a:pPr>
            <a:endParaRPr sz="1600" b="1" i="1">
              <a:solidFill>
                <a:srgbClr val="000000"/>
              </a:solidFill>
            </a:endParaRPr>
          </a:p>
          <a:p>
            <a:pPr marL="457200" lvl="0" indent="-330200" algn="l" rtl="0">
              <a:lnSpc>
                <a:spcPct val="107916"/>
              </a:lnSpc>
              <a:spcBef>
                <a:spcPts val="800"/>
              </a:spcBef>
              <a:spcAft>
                <a:spcPts val="0"/>
              </a:spcAft>
              <a:buClr>
                <a:srgbClr val="000000"/>
              </a:buClr>
              <a:buSzPts val="1600"/>
              <a:buFont typeface="Nunito Medium"/>
              <a:buChar char="●"/>
            </a:pPr>
            <a:r>
              <a:rPr lang="en-GB" sz="1600">
                <a:solidFill>
                  <a:srgbClr val="000000"/>
                </a:solidFill>
                <a:latin typeface="Nunito Medium"/>
                <a:ea typeface="Nunito Medium"/>
                <a:cs typeface="Nunito Medium"/>
                <a:sym typeface="Nunito Medium"/>
              </a:rPr>
              <a:t>A network of hyperlinked web pages, equipped with additional machine-readable metadata about the pages and how they are related to each other would enable intelligent automated agents to access the web and perform tasks on behalf of users</a:t>
            </a:r>
            <a:endParaRPr/>
          </a:p>
        </p:txBody>
      </p:sp>
      <p:pic>
        <p:nvPicPr>
          <p:cNvPr id="454" name="Google Shape;454;p33"/>
          <p:cNvPicPr preferRelativeResize="0"/>
          <p:nvPr/>
        </p:nvPicPr>
        <p:blipFill rotWithShape="1">
          <a:blip r:embed="rId3">
            <a:alphaModFix/>
          </a:blip>
          <a:srcRect t="5818" r="58938" b="26604"/>
          <a:stretch/>
        </p:blipFill>
        <p:spPr>
          <a:xfrm>
            <a:off x="5943950" y="1076950"/>
            <a:ext cx="2071450" cy="1494800"/>
          </a:xfrm>
          <a:prstGeom prst="rect">
            <a:avLst/>
          </a:prstGeom>
          <a:noFill/>
          <a:ln>
            <a:noFill/>
          </a:ln>
        </p:spPr>
      </p:pic>
      <p:pic>
        <p:nvPicPr>
          <p:cNvPr id="455" name="Google Shape;455;p33"/>
          <p:cNvPicPr preferRelativeResize="0"/>
          <p:nvPr/>
        </p:nvPicPr>
        <p:blipFill rotWithShape="1">
          <a:blip r:embed="rId3">
            <a:alphaModFix/>
          </a:blip>
          <a:srcRect l="42865" r="2942" b="24885"/>
          <a:stretch/>
        </p:blipFill>
        <p:spPr>
          <a:xfrm>
            <a:off x="5564742" y="2883625"/>
            <a:ext cx="3309885" cy="2011700"/>
          </a:xfrm>
          <a:prstGeom prst="rect">
            <a:avLst/>
          </a:prstGeom>
          <a:noFill/>
          <a:ln>
            <a:noFill/>
          </a:ln>
        </p:spPr>
      </p:pic>
      <p:cxnSp>
        <p:nvCxnSpPr>
          <p:cNvPr id="456" name="Google Shape;456;p33"/>
          <p:cNvCxnSpPr/>
          <p:nvPr/>
        </p:nvCxnSpPr>
        <p:spPr>
          <a:xfrm rot="10800000" flipH="1">
            <a:off x="3401525" y="1883250"/>
            <a:ext cx="2553300" cy="1318200"/>
          </a:xfrm>
          <a:prstGeom prst="straightConnector1">
            <a:avLst/>
          </a:prstGeom>
          <a:noFill/>
          <a:ln w="28575" cap="flat" cmpd="sng">
            <a:solidFill>
              <a:srgbClr val="990000"/>
            </a:solidFill>
            <a:prstDash val="solid"/>
            <a:round/>
            <a:headEnd type="none" w="med" len="med"/>
            <a:tailEnd type="triangle" w="med" len="med"/>
          </a:ln>
        </p:spPr>
      </p:cxnSp>
      <p:cxnSp>
        <p:nvCxnSpPr>
          <p:cNvPr id="457" name="Google Shape;457;p33"/>
          <p:cNvCxnSpPr/>
          <p:nvPr/>
        </p:nvCxnSpPr>
        <p:spPr>
          <a:xfrm>
            <a:off x="2860084" y="3707425"/>
            <a:ext cx="3531000" cy="753300"/>
          </a:xfrm>
          <a:prstGeom prst="straightConnector1">
            <a:avLst/>
          </a:prstGeom>
          <a:noFill/>
          <a:ln w="28575" cap="flat" cmpd="sng">
            <a:solidFill>
              <a:srgbClr val="C00000"/>
            </a:solidFill>
            <a:prstDash val="solid"/>
            <a:round/>
            <a:headEnd type="none" w="med" len="med"/>
            <a:tailEnd type="triangle" w="med" len="med"/>
          </a:ln>
        </p:spPr>
      </p:cxnSp>
      <p:sp>
        <p:nvSpPr>
          <p:cNvPr id="458" name="Google Shape;458;p33"/>
          <p:cNvSpPr/>
          <p:nvPr/>
        </p:nvSpPr>
        <p:spPr>
          <a:xfrm>
            <a:off x="8074225" y="1965600"/>
            <a:ext cx="612000" cy="10770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1626</TotalTime>
  <Words>4072</Words>
  <Application>Microsoft Office PowerPoint</Application>
  <PresentationFormat>On-screen Show (16:9)</PresentationFormat>
  <Paragraphs>462</Paragraphs>
  <Slides>61</Slides>
  <Notes>61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61</vt:i4>
      </vt:variant>
    </vt:vector>
  </HeadingPairs>
  <TitlesOfParts>
    <vt:vector size="76" baseType="lpstr">
      <vt:lpstr>Nunito Medium</vt:lpstr>
      <vt:lpstr>Nunito</vt:lpstr>
      <vt:lpstr>Helvetica Neue</vt:lpstr>
      <vt:lpstr>Maven Pro</vt:lpstr>
      <vt:lpstr>Courier New</vt:lpstr>
      <vt:lpstr>Georgia</vt:lpstr>
      <vt:lpstr>Caveat SemiBold</vt:lpstr>
      <vt:lpstr>Maven Pro Medium</vt:lpstr>
      <vt:lpstr>Arial</vt:lpstr>
      <vt:lpstr>Calibri</vt:lpstr>
      <vt:lpstr>Roboto</vt:lpstr>
      <vt:lpstr>Caveat</vt:lpstr>
      <vt:lpstr>Montserrat</vt:lpstr>
      <vt:lpstr>Momentum</vt:lpstr>
      <vt:lpstr>Office Theme</vt:lpstr>
      <vt:lpstr>Knowledge Graph driven Business Text Processing</vt:lpstr>
      <vt:lpstr>The Flow</vt:lpstr>
      <vt:lpstr>How do we store and process information</vt:lpstr>
      <vt:lpstr>Intelligent Enterprise</vt:lpstr>
      <vt:lpstr>Business Intelligence Today</vt:lpstr>
      <vt:lpstr>A Tall Order</vt:lpstr>
      <vt:lpstr>Enter Knowledge Graphs  </vt:lpstr>
      <vt:lpstr>Capturing World Knowledge </vt:lpstr>
      <vt:lpstr>Walking backwards - Semantic Web</vt:lpstr>
      <vt:lpstr>Semantic triples</vt:lpstr>
      <vt:lpstr>RDF structure: Triples, graphs and syntax. </vt:lpstr>
      <vt:lpstr>RDF as Graph</vt:lpstr>
      <vt:lpstr>RDF Query</vt:lpstr>
      <vt:lpstr>From Relation Triples to RDF</vt:lpstr>
      <vt:lpstr>Too Complex and theoretical!</vt:lpstr>
      <vt:lpstr>Dbpedia</vt:lpstr>
      <vt:lpstr>Wikipedia Infoboxes</vt:lpstr>
      <vt:lpstr>Google Knowledge Graph - not strings but things</vt:lpstr>
      <vt:lpstr>Knowledge Graphs make search easier</vt:lpstr>
      <vt:lpstr>Dbpedia vs Google Knowledge Graph</vt:lpstr>
      <vt:lpstr>How does all this that help Business?</vt:lpstr>
      <vt:lpstr>If Semantic analysis could connect information automatically</vt:lpstr>
      <vt:lpstr>Ontology and Knowledge Graph</vt:lpstr>
      <vt:lpstr>A Knowledge-base of Books</vt:lpstr>
      <vt:lpstr>Graph Databases for storing and querying Knowledge Bases</vt:lpstr>
      <vt:lpstr>What are graph databases</vt:lpstr>
      <vt:lpstr>From Relational data to Knowledge Bases</vt:lpstr>
      <vt:lpstr>Data Model transformation tips</vt:lpstr>
      <vt:lpstr>Table Entries become Nodes and Relations</vt:lpstr>
      <vt:lpstr>Table Data becomes a large graph</vt:lpstr>
      <vt:lpstr>One query will do it</vt:lpstr>
      <vt:lpstr>Sample Knowledge graph</vt:lpstr>
      <vt:lpstr>Relation Extraction and Classification from Medical Literature</vt:lpstr>
      <vt:lpstr>Alternately - add nodes and relations </vt:lpstr>
      <vt:lpstr>PowerPoint Presentation</vt:lpstr>
      <vt:lpstr>PowerPoint Presentation</vt:lpstr>
      <vt:lpstr>Querying Graph Databases</vt:lpstr>
      <vt:lpstr>PowerPoint Presentation</vt:lpstr>
      <vt:lpstr>Efficiency of Graph Databases</vt:lpstr>
      <vt:lpstr>PowerPoint Presentation</vt:lpstr>
      <vt:lpstr>Relations as doubly-linked lists</vt:lpstr>
      <vt:lpstr>Traversal</vt:lpstr>
      <vt:lpstr>Graph Algorithms</vt:lpstr>
      <vt:lpstr>Graph Algorithms</vt:lpstr>
      <vt:lpstr>Caution - Danger of framing queries incorrectly  </vt:lpstr>
      <vt:lpstr>Knowledge of graph structure should be used</vt:lpstr>
      <vt:lpstr>Link Prediction</vt:lpstr>
      <vt:lpstr>Supported Features for learning</vt:lpstr>
      <vt:lpstr>What are the possible items that a particular customer is likely to buy in near future?</vt:lpstr>
      <vt:lpstr>Natural Language Question Answering over Knowledge Graphs</vt:lpstr>
      <vt:lpstr>History </vt:lpstr>
      <vt:lpstr>The High-level Idea</vt:lpstr>
      <vt:lpstr>KGQA - a simple approach </vt:lpstr>
      <vt:lpstr>KGQA - Bordes et al. 2015</vt:lpstr>
      <vt:lpstr>Multi-hop Question Answering</vt:lpstr>
      <vt:lpstr>PowerPoint Presentation</vt:lpstr>
      <vt:lpstr>The Architecture</vt:lpstr>
      <vt:lpstr>PowerPoint Presentation</vt:lpstr>
      <vt:lpstr>Winding up!</vt:lpstr>
      <vt:lpstr>References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Knowledge Graph driven Business Text Processing</dc:title>
  <dc:creator>Tirthankar</dc:creator>
  <cp:lastModifiedBy>Tirthankar Dasgupta</cp:lastModifiedBy>
  <cp:revision>2</cp:revision>
  <dcterms:modified xsi:type="dcterms:W3CDTF">2024-03-20T15:32:21Z</dcterms:modified>
</cp:coreProperties>
</file>